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Layouts/slideLayout15.xml" ContentType="application/vnd.openxmlformats-officedocument.presentationml.slideLayout+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7.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customXml/itemProps1.xml" ContentType="application/vnd.openxmlformats-officedocument.customXmlPropertie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customXml/itemProps2.xml" ContentType="application/vnd.openxmlformats-officedocument.customXmlProperties+xml"/>
  <Override PartName="/customXml/itemProps3.xml" ContentType="application/vnd.openxmlformats-officedocument.customXml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 id="2147483892" r:id="rId5"/>
    <p:sldMasterId id="2147483797" r:id="rId6"/>
    <p:sldMasterId id="2147483800" r:id="rId7"/>
    <p:sldMasterId id="2147483895" r:id="rId8"/>
    <p:sldMasterId id="2147483898" r:id="rId9"/>
    <p:sldMasterId id="2147483901" r:id="rId10"/>
  </p:sldMasterIdLst>
  <p:notesMasterIdLst>
    <p:notesMasterId r:id="rId29"/>
  </p:notesMasterIdLst>
  <p:handoutMasterIdLst>
    <p:handoutMasterId r:id="rId30"/>
  </p:handoutMasterIdLst>
  <p:sldIdLst>
    <p:sldId id="992" r:id="rId11"/>
    <p:sldId id="962" r:id="rId12"/>
    <p:sldId id="1020" r:id="rId13"/>
    <p:sldId id="1025" r:id="rId14"/>
    <p:sldId id="1036" r:id="rId15"/>
    <p:sldId id="1026" r:id="rId16"/>
    <p:sldId id="1027" r:id="rId17"/>
    <p:sldId id="1028" r:id="rId18"/>
    <p:sldId id="1031" r:id="rId19"/>
    <p:sldId id="1035" r:id="rId20"/>
    <p:sldId id="1030" r:id="rId21"/>
    <p:sldId id="993" r:id="rId22"/>
    <p:sldId id="1022" r:id="rId23"/>
    <p:sldId id="1023" r:id="rId24"/>
    <p:sldId id="1024" r:id="rId25"/>
    <p:sldId id="1032" r:id="rId26"/>
    <p:sldId id="1034" r:id="rId27"/>
    <p:sldId id="532" r:id="rId28"/>
  </p:sldIdLst>
  <p:sldSz cx="9144000" cy="6858000" type="screen4x3"/>
  <p:notesSz cx="6805613" cy="9944100"/>
  <p:defaultTextStyle>
    <a:defPPr>
      <a:defRPr lang="de-AT"/>
    </a:defPPr>
    <a:lvl1pPr algn="l" rtl="0" fontAlgn="base">
      <a:spcBef>
        <a:spcPct val="0"/>
      </a:spcBef>
      <a:spcAft>
        <a:spcPct val="0"/>
      </a:spcAft>
      <a:defRPr sz="2400" b="1" kern="1200">
        <a:solidFill>
          <a:schemeClr val="bg1"/>
        </a:solidFill>
        <a:latin typeface="Arial" charset="0"/>
        <a:ea typeface="+mn-ea"/>
        <a:cs typeface="Arial" charset="0"/>
      </a:defRPr>
    </a:lvl1pPr>
    <a:lvl2pPr marL="457200" algn="l" rtl="0" fontAlgn="base">
      <a:spcBef>
        <a:spcPct val="0"/>
      </a:spcBef>
      <a:spcAft>
        <a:spcPct val="0"/>
      </a:spcAft>
      <a:defRPr sz="2400" b="1" kern="1200">
        <a:solidFill>
          <a:schemeClr val="bg1"/>
        </a:solidFill>
        <a:latin typeface="Arial" charset="0"/>
        <a:ea typeface="+mn-ea"/>
        <a:cs typeface="Arial" charset="0"/>
      </a:defRPr>
    </a:lvl2pPr>
    <a:lvl3pPr marL="914400" algn="l" rtl="0" fontAlgn="base">
      <a:spcBef>
        <a:spcPct val="0"/>
      </a:spcBef>
      <a:spcAft>
        <a:spcPct val="0"/>
      </a:spcAft>
      <a:defRPr sz="2400" b="1" kern="1200">
        <a:solidFill>
          <a:schemeClr val="bg1"/>
        </a:solidFill>
        <a:latin typeface="Arial" charset="0"/>
        <a:ea typeface="+mn-ea"/>
        <a:cs typeface="Arial" charset="0"/>
      </a:defRPr>
    </a:lvl3pPr>
    <a:lvl4pPr marL="1371600" algn="l" rtl="0" fontAlgn="base">
      <a:spcBef>
        <a:spcPct val="0"/>
      </a:spcBef>
      <a:spcAft>
        <a:spcPct val="0"/>
      </a:spcAft>
      <a:defRPr sz="2400" b="1" kern="1200">
        <a:solidFill>
          <a:schemeClr val="bg1"/>
        </a:solidFill>
        <a:latin typeface="Arial" charset="0"/>
        <a:ea typeface="+mn-ea"/>
        <a:cs typeface="Arial" charset="0"/>
      </a:defRPr>
    </a:lvl4pPr>
    <a:lvl5pPr marL="1828800" algn="l" rtl="0" fontAlgn="base">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2" pos="385" userDrawn="1">
          <p15:clr>
            <a:srgbClr val="A4A3A4"/>
          </p15:clr>
        </p15:guide>
        <p15:guide id="3" orient="horz" pos="21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ter Diniz" initials="VD" lastIdx="1" clrIdx="0"/>
  <p:cmAuthor id="1" name="J0424266" initials="J" lastIdx="1" clrIdx="1"/>
  <p:cmAuthor id="2" name="Javier Camarillo" initials="JCB" lastIdx="1" clrIdx="2"/>
  <p:cmAuthor id="3" name="Valter Diniz" initials="REN " lastIdx="3" clrIdx="3"/>
  <p:cmAuthor id="4" name="Izquierdo Fernandez, Paloma" initials="EN" lastIdx="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339966"/>
    <a:srgbClr val="92D050"/>
    <a:srgbClr val="9CB700"/>
    <a:srgbClr val="00B5E2"/>
    <a:srgbClr val="007AAE"/>
    <a:srgbClr val="969696"/>
    <a:srgbClr val="002060"/>
    <a:srgbClr val="BDA174"/>
    <a:srgbClr val="C299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86391" autoAdjust="0"/>
  </p:normalViewPr>
  <p:slideViewPr>
    <p:cSldViewPr showGuides="1">
      <p:cViewPr varScale="1">
        <p:scale>
          <a:sx n="68" d="100"/>
          <a:sy n="68" d="100"/>
        </p:scale>
        <p:origin x="1224" y="38"/>
      </p:cViewPr>
      <p:guideLst>
        <p:guide pos="385"/>
        <p:guide orient="horz" pos="210"/>
      </p:guideLst>
    </p:cSldViewPr>
  </p:slideViewPr>
  <p:outlineViewPr>
    <p:cViewPr>
      <p:scale>
        <a:sx n="33" d="100"/>
        <a:sy n="33" d="100"/>
      </p:scale>
      <p:origin x="0" y="258"/>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81" d="100"/>
          <a:sy n="81" d="100"/>
        </p:scale>
        <p:origin x="-4020"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customXml" Target="../customXml/item4.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16.xml"/><Relationship Id="rId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2"/>
            <a:ext cx="2949841" cy="49776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lvl1pPr defTabSz="917362" eaLnBrk="0" hangingPunct="0">
              <a:buClr>
                <a:schemeClr val="tx2"/>
              </a:buClr>
              <a:buSzPct val="100000"/>
              <a:buFont typeface="Times New Roman" pitchFamily="18" charset="0"/>
              <a:buNone/>
              <a:defRPr sz="1200" b="0"/>
            </a:lvl1pPr>
          </a:lstStyle>
          <a:p>
            <a:pPr>
              <a:defRPr/>
            </a:pPr>
            <a:endParaRPr lang="es-ES"/>
          </a:p>
        </p:txBody>
      </p:sp>
      <p:sp>
        <p:nvSpPr>
          <p:cNvPr id="12291" name="Rectangle 3"/>
          <p:cNvSpPr>
            <a:spLocks noGrp="1" noChangeArrowheads="1"/>
          </p:cNvSpPr>
          <p:nvPr>
            <p:ph type="dt" sz="quarter" idx="1"/>
          </p:nvPr>
        </p:nvSpPr>
        <p:spPr bwMode="auto">
          <a:xfrm>
            <a:off x="3855772" y="2"/>
            <a:ext cx="2949841" cy="49776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lvl1pPr algn="r" defTabSz="917362" eaLnBrk="0" hangingPunct="0">
              <a:buClr>
                <a:schemeClr val="tx2"/>
              </a:buClr>
              <a:buSzPct val="100000"/>
              <a:buFont typeface="Times New Roman" pitchFamily="18" charset="0"/>
              <a:buNone/>
              <a:defRPr sz="1200" b="0"/>
            </a:lvl1pPr>
          </a:lstStyle>
          <a:p>
            <a:pPr>
              <a:defRPr/>
            </a:pPr>
            <a:endParaRPr lang="es-ES"/>
          </a:p>
        </p:txBody>
      </p:sp>
      <p:sp>
        <p:nvSpPr>
          <p:cNvPr id="12292" name="Rectangle 4"/>
          <p:cNvSpPr>
            <a:spLocks noGrp="1" noChangeArrowheads="1"/>
          </p:cNvSpPr>
          <p:nvPr>
            <p:ph type="ftr" sz="quarter" idx="2"/>
          </p:nvPr>
        </p:nvSpPr>
        <p:spPr bwMode="auto">
          <a:xfrm>
            <a:off x="0" y="9446338"/>
            <a:ext cx="2949841" cy="497763"/>
          </a:xfrm>
          <a:prstGeom prst="rect">
            <a:avLst/>
          </a:prstGeom>
          <a:noFill/>
          <a:ln w="9525">
            <a:noFill/>
            <a:miter lim="800000"/>
            <a:headEnd/>
            <a:tailEnd/>
          </a:ln>
          <a:effectLst/>
        </p:spPr>
        <p:txBody>
          <a:bodyPr vert="horz" wrap="square" lIns="91653" tIns="45828" rIns="91653" bIns="45828" numCol="1" anchor="b" anchorCtr="0" compatLnSpc="1">
            <a:prstTxWarp prst="textNoShape">
              <a:avLst/>
            </a:prstTxWarp>
          </a:bodyPr>
          <a:lstStyle>
            <a:lvl1pPr defTabSz="917362" eaLnBrk="0" hangingPunct="0">
              <a:buClr>
                <a:schemeClr val="tx2"/>
              </a:buClr>
              <a:buSzPct val="100000"/>
              <a:buFont typeface="Times New Roman" pitchFamily="18" charset="0"/>
              <a:buNone/>
              <a:defRPr sz="1200" b="0"/>
            </a:lvl1pPr>
          </a:lstStyle>
          <a:p>
            <a:pPr>
              <a:defRPr/>
            </a:pPr>
            <a:endParaRPr lang="es-ES"/>
          </a:p>
        </p:txBody>
      </p:sp>
      <p:sp>
        <p:nvSpPr>
          <p:cNvPr id="12293" name="Rectangle 5"/>
          <p:cNvSpPr>
            <a:spLocks noGrp="1" noChangeArrowheads="1"/>
          </p:cNvSpPr>
          <p:nvPr>
            <p:ph type="sldNum" sz="quarter" idx="3"/>
          </p:nvPr>
        </p:nvSpPr>
        <p:spPr bwMode="auto">
          <a:xfrm>
            <a:off x="3855772" y="9446338"/>
            <a:ext cx="2949841" cy="497763"/>
          </a:xfrm>
          <a:prstGeom prst="rect">
            <a:avLst/>
          </a:prstGeom>
          <a:noFill/>
          <a:ln w="9525">
            <a:noFill/>
            <a:miter lim="800000"/>
            <a:headEnd/>
            <a:tailEnd/>
          </a:ln>
          <a:effectLst/>
        </p:spPr>
        <p:txBody>
          <a:bodyPr vert="horz" wrap="square" lIns="91653" tIns="45828" rIns="91653" bIns="45828" numCol="1" anchor="b" anchorCtr="0" compatLnSpc="1">
            <a:prstTxWarp prst="textNoShape">
              <a:avLst/>
            </a:prstTxWarp>
          </a:bodyPr>
          <a:lstStyle>
            <a:lvl1pPr algn="r" defTabSz="917362" eaLnBrk="0" hangingPunct="0">
              <a:buClr>
                <a:schemeClr val="tx2"/>
              </a:buClr>
              <a:buSzPct val="100000"/>
              <a:buFont typeface="Times New Roman" pitchFamily="18" charset="0"/>
              <a:buNone/>
              <a:defRPr sz="1200" b="0"/>
            </a:lvl1pPr>
          </a:lstStyle>
          <a:p>
            <a:pPr>
              <a:defRPr/>
            </a:pPr>
            <a:fld id="{39C37C66-3E85-4E93-B1FA-9A57F855EA69}" type="slidenum">
              <a:rPr lang="de-AT"/>
              <a:pPr>
                <a:defRPr/>
              </a:pPr>
              <a:t>‹Nº›</a:t>
            </a:fld>
            <a:endParaRPr lang="de-AT"/>
          </a:p>
        </p:txBody>
      </p:sp>
    </p:spTree>
    <p:extLst>
      <p:ext uri="{BB962C8B-B14F-4D97-AF65-F5344CB8AC3E}">
        <p14:creationId xmlns:p14="http://schemas.microsoft.com/office/powerpoint/2010/main" val="6769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49841" cy="49776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lvl1pPr defTabSz="917362" eaLnBrk="0" hangingPunct="0">
              <a:defRPr sz="1200">
                <a:solidFill>
                  <a:srgbClr val="000000"/>
                </a:solidFill>
                <a:latin typeface="Times New Roman" pitchFamily="18" charset="0"/>
              </a:defRPr>
            </a:lvl1pPr>
          </a:lstStyle>
          <a:p>
            <a:pPr>
              <a:defRPr/>
            </a:pPr>
            <a:endParaRPr lang="es-ES"/>
          </a:p>
        </p:txBody>
      </p:sp>
      <p:sp>
        <p:nvSpPr>
          <p:cNvPr id="7171" name="Rectangle 3"/>
          <p:cNvSpPr>
            <a:spLocks noGrp="1" noChangeArrowheads="1"/>
          </p:cNvSpPr>
          <p:nvPr>
            <p:ph type="dt" idx="1"/>
          </p:nvPr>
        </p:nvSpPr>
        <p:spPr bwMode="auto">
          <a:xfrm>
            <a:off x="3855772" y="2"/>
            <a:ext cx="2949841" cy="49776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lvl1pPr algn="r" defTabSz="917362" eaLnBrk="0" hangingPunct="0">
              <a:defRPr sz="1200">
                <a:solidFill>
                  <a:srgbClr val="000000"/>
                </a:solidFill>
                <a:latin typeface="Times New Roman" pitchFamily="18" charset="0"/>
              </a:defRPr>
            </a:lvl1pPr>
          </a:lstStyle>
          <a:p>
            <a:pPr>
              <a:defRPr/>
            </a:pPr>
            <a:endParaRPr lang="es-ES"/>
          </a:p>
        </p:txBody>
      </p:sp>
      <p:sp>
        <p:nvSpPr>
          <p:cNvPr id="20484" name="Rectangle 4"/>
          <p:cNvSpPr>
            <a:spLocks noGrp="1" noRot="1" noChangeAspect="1" noChangeArrowheads="1" noTextEdit="1"/>
          </p:cNvSpPr>
          <p:nvPr>
            <p:ph type="sldImg" idx="2"/>
          </p:nvPr>
        </p:nvSpPr>
        <p:spPr bwMode="auto">
          <a:xfrm>
            <a:off x="919163" y="746125"/>
            <a:ext cx="4970462"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7522" y="4723172"/>
            <a:ext cx="4990571" cy="447508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p>
            <a:pPr lvl="0"/>
            <a:r>
              <a:rPr lang="de-AT" noProof="0"/>
              <a:t>Klicken Sie, um die Formate des Vorlagentextes zu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7174" name="Rectangle 6"/>
          <p:cNvSpPr>
            <a:spLocks noGrp="1" noChangeArrowheads="1"/>
          </p:cNvSpPr>
          <p:nvPr>
            <p:ph type="ftr" sz="quarter" idx="4"/>
          </p:nvPr>
        </p:nvSpPr>
        <p:spPr bwMode="auto">
          <a:xfrm>
            <a:off x="0" y="9446338"/>
            <a:ext cx="2949841" cy="497763"/>
          </a:xfrm>
          <a:prstGeom prst="rect">
            <a:avLst/>
          </a:prstGeom>
          <a:noFill/>
          <a:ln w="9525">
            <a:noFill/>
            <a:miter lim="800000"/>
            <a:headEnd/>
            <a:tailEnd/>
          </a:ln>
          <a:effectLst/>
        </p:spPr>
        <p:txBody>
          <a:bodyPr vert="horz" wrap="square" lIns="91653" tIns="45828" rIns="91653" bIns="45828" numCol="1" anchor="b" anchorCtr="0" compatLnSpc="1">
            <a:prstTxWarp prst="textNoShape">
              <a:avLst/>
            </a:prstTxWarp>
          </a:bodyPr>
          <a:lstStyle>
            <a:lvl1pPr defTabSz="917362" eaLnBrk="0" hangingPunct="0">
              <a:defRPr sz="1200">
                <a:solidFill>
                  <a:srgbClr val="000000"/>
                </a:solidFill>
                <a:latin typeface="Times New Roman" pitchFamily="18" charset="0"/>
              </a:defRPr>
            </a:lvl1pPr>
          </a:lstStyle>
          <a:p>
            <a:pPr>
              <a:defRPr/>
            </a:pPr>
            <a:endParaRPr lang="es-ES"/>
          </a:p>
        </p:txBody>
      </p:sp>
      <p:sp>
        <p:nvSpPr>
          <p:cNvPr id="7175" name="Rectangle 7"/>
          <p:cNvSpPr>
            <a:spLocks noGrp="1" noChangeArrowheads="1"/>
          </p:cNvSpPr>
          <p:nvPr>
            <p:ph type="sldNum" sz="quarter" idx="5"/>
          </p:nvPr>
        </p:nvSpPr>
        <p:spPr bwMode="auto">
          <a:xfrm>
            <a:off x="3855772" y="9446338"/>
            <a:ext cx="2949841" cy="497763"/>
          </a:xfrm>
          <a:prstGeom prst="rect">
            <a:avLst/>
          </a:prstGeom>
          <a:noFill/>
          <a:ln w="9525">
            <a:noFill/>
            <a:miter lim="800000"/>
            <a:headEnd/>
            <a:tailEnd/>
          </a:ln>
          <a:effectLst/>
        </p:spPr>
        <p:txBody>
          <a:bodyPr vert="horz" wrap="square" lIns="91653" tIns="45828" rIns="91653" bIns="45828" numCol="1" anchor="b" anchorCtr="0" compatLnSpc="1">
            <a:prstTxWarp prst="textNoShape">
              <a:avLst/>
            </a:prstTxWarp>
          </a:bodyPr>
          <a:lstStyle>
            <a:lvl1pPr algn="r" defTabSz="917362" eaLnBrk="0" hangingPunct="0">
              <a:defRPr sz="1200">
                <a:solidFill>
                  <a:srgbClr val="000000"/>
                </a:solidFill>
                <a:latin typeface="Times New Roman" pitchFamily="18" charset="0"/>
              </a:defRPr>
            </a:lvl1pPr>
          </a:lstStyle>
          <a:p>
            <a:pPr>
              <a:defRPr/>
            </a:pPr>
            <a:fld id="{B9BD426E-5311-4DE4-B062-B5F88D8CE4CB}" type="slidenum">
              <a:rPr lang="de-AT"/>
              <a:pPr>
                <a:defRPr/>
              </a:pPr>
              <a:t>‹Nº›</a:t>
            </a:fld>
            <a:endParaRPr lang="de-AT"/>
          </a:p>
        </p:txBody>
      </p:sp>
    </p:spTree>
    <p:extLst>
      <p:ext uri="{BB962C8B-B14F-4D97-AF65-F5344CB8AC3E}">
        <p14:creationId xmlns:p14="http://schemas.microsoft.com/office/powerpoint/2010/main" val="333009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1</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258365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2</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293692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7</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421459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txBox="1">
            <a:spLocks noGrp="1"/>
          </p:cNvSpPr>
          <p:nvPr>
            <p:ph type="body" idx="1"/>
          </p:nvPr>
        </p:nvSpPr>
        <p:spPr>
          <a:xfrm>
            <a:off x="907522" y="4723172"/>
            <a:ext cx="4990571" cy="4475083"/>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39" name="Google Shape;239;p8: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98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12</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33190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16</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17582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a:solidFill>
                  <a:srgbClr val="000000"/>
                </a:solidFill>
                <a:latin typeface="Times New Roman" pitchFamily="18" charset="0"/>
              </a:rPr>
              <a:pPr/>
              <a:t>18</a:t>
            </a:fld>
            <a:endParaRPr lang="de-AT" sz="120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685882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9672" y="1251469"/>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03848" y="141004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3" name="Imagen 12"/>
          <p:cNvPicPr/>
          <p:nvPr userDrawn="1"/>
        </p:nvPicPr>
        <p:blipFill>
          <a:blip r:embed="rId4">
            <a:extLst>
              <a:ext uri="{28A0092B-C50C-407E-A947-70E740481C1C}">
                <a14:useLocalDpi xmlns:a14="http://schemas.microsoft.com/office/drawing/2010/main" val="0"/>
              </a:ext>
            </a:extLst>
          </a:blip>
          <a:stretch>
            <a:fillRect/>
          </a:stretch>
        </p:blipFill>
        <p:spPr>
          <a:xfrm>
            <a:off x="5220072" y="1427222"/>
            <a:ext cx="2277551" cy="469339"/>
          </a:xfrm>
          <a:prstGeom prst="rect">
            <a:avLst/>
          </a:prstGeom>
        </p:spPr>
      </p:pic>
    </p:spTree>
    <p:extLst>
      <p:ext uri="{BB962C8B-B14F-4D97-AF65-F5344CB8AC3E}">
        <p14:creationId xmlns:p14="http://schemas.microsoft.com/office/powerpoint/2010/main" val="9507539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919450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360179"/>
            <a:ext cx="1050184" cy="81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85323" y="1498923"/>
            <a:ext cx="1679975" cy="54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userDrawn="1"/>
        </p:nvPicPr>
        <p:blipFill>
          <a:blip r:embed="rId4">
            <a:extLst>
              <a:ext uri="{28A0092B-C50C-407E-A947-70E740481C1C}">
                <a14:useLocalDpi xmlns:a14="http://schemas.microsoft.com/office/drawing/2010/main" val="0"/>
              </a:ext>
            </a:extLst>
          </a:blip>
          <a:stretch>
            <a:fillRect/>
          </a:stretch>
        </p:blipFill>
        <p:spPr>
          <a:xfrm>
            <a:off x="6804248" y="1556233"/>
            <a:ext cx="2232248" cy="427195"/>
          </a:xfrm>
          <a:prstGeom prst="rect">
            <a:avLst/>
          </a:prstGeom>
        </p:spPr>
      </p:pic>
      <p:pic>
        <p:nvPicPr>
          <p:cNvPr id="3" name="Imagen 2"/>
          <p:cNvPicPr>
            <a:picLocks noChangeAspect="1"/>
          </p:cNvPicPr>
          <p:nvPr userDrawn="1"/>
        </p:nvPicPr>
        <p:blipFill>
          <a:blip r:embed="rId5"/>
          <a:stretch>
            <a:fillRect/>
          </a:stretch>
        </p:blipFill>
        <p:spPr>
          <a:xfrm>
            <a:off x="1512662" y="1446678"/>
            <a:ext cx="1368152" cy="646305"/>
          </a:xfrm>
          <a:prstGeom prst="rect">
            <a:avLst/>
          </a:prstGeom>
        </p:spPr>
      </p:pic>
      <p:pic>
        <p:nvPicPr>
          <p:cNvPr id="2050" name="Picture 2" descr="Inici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019764" y="1546261"/>
            <a:ext cx="1826609" cy="44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632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088207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27771"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3356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8656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427613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LÍNEA TÍTULO">
    <p:spTree>
      <p:nvGrpSpPr>
        <p:cNvPr id="1" name=""/>
        <p:cNvGrpSpPr/>
        <p:nvPr/>
      </p:nvGrpSpPr>
      <p:grpSpPr>
        <a:xfrm>
          <a:off x="0" y="0"/>
          <a:ext cx="0" cy="0"/>
          <a:chOff x="0" y="0"/>
          <a:chExt cx="0" cy="0"/>
        </a:xfrm>
      </p:grpSpPr>
      <p:cxnSp>
        <p:nvCxnSpPr>
          <p:cNvPr id="4" name="8 Conector recto"/>
          <p:cNvCxnSpPr/>
          <p:nvPr userDrawn="1"/>
        </p:nvCxnSpPr>
        <p:spPr>
          <a:xfrm>
            <a:off x="272302" y="795097"/>
            <a:ext cx="78488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p:cNvSpPr>
            <a:spLocks noGrp="1"/>
          </p:cNvSpPr>
          <p:nvPr>
            <p:ph type="body" sz="quarter" idx="10" hasCustomPrompt="1"/>
          </p:nvPr>
        </p:nvSpPr>
        <p:spPr>
          <a:xfrm>
            <a:off x="180832" y="259774"/>
            <a:ext cx="7940342" cy="68002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2000" dirty="0">
                <a:solidFill>
                  <a:schemeClr val="accent1"/>
                </a:solidFill>
                <a:latin typeface="Enagás PT Serif" panose="020A0603040505020204" pitchFamily="18" charset="0"/>
                <a:ea typeface="Enagás PT Serif" panose="020A0603040505020204" pitchFamily="18" charset="0"/>
              </a:rPr>
              <a:t>Escribe el título en la tipografía Enagás PT Serif (RGB 0, 122, 174)</a:t>
            </a:r>
            <a:endParaRPr lang="es-ES" dirty="0"/>
          </a:p>
        </p:txBody>
      </p:sp>
      <p:sp>
        <p:nvSpPr>
          <p:cNvPr id="14" name="Marcador de texto 13"/>
          <p:cNvSpPr>
            <a:spLocks noGrp="1"/>
          </p:cNvSpPr>
          <p:nvPr>
            <p:ph type="body" sz="quarter" idx="12" hasCustomPrompt="1"/>
          </p:nvPr>
        </p:nvSpPr>
        <p:spPr>
          <a:xfrm>
            <a:off x="181308" y="1012923"/>
            <a:ext cx="7940342" cy="393700"/>
          </a:xfrm>
          <a:prstGeom prst="rect">
            <a:avLst/>
          </a:prstGeom>
        </p:spPr>
        <p:txBody>
          <a:bodyPr/>
          <a:lstStyle>
            <a:lvl1pPr marL="0" indent="0">
              <a:buNone/>
              <a:defRPr sz="1400" b="1" baseline="0">
                <a:solidFill>
                  <a:schemeClr val="accent1"/>
                </a:solidFill>
              </a:defRPr>
            </a:lvl1pPr>
          </a:lstStyle>
          <a:p>
            <a:r>
              <a:rPr lang="es-ES_tradnl" sz="1400" b="1" dirty="0">
                <a:solidFill>
                  <a:schemeClr val="accent1"/>
                </a:solidFill>
              </a:rPr>
              <a:t>Subtítulo de la diapositiva si lo tuviera. </a:t>
            </a:r>
            <a:r>
              <a:rPr lang="es-ES_tradnl" sz="1400" b="1" dirty="0" err="1">
                <a:solidFill>
                  <a:schemeClr val="accent1"/>
                </a:solidFill>
              </a:rPr>
              <a:t>Verdana</a:t>
            </a:r>
            <a:r>
              <a:rPr lang="es-ES_tradnl" sz="1400" b="1" dirty="0">
                <a:solidFill>
                  <a:schemeClr val="accent1"/>
                </a:solidFill>
              </a:rPr>
              <a:t> 14 negrita (RGB 0, 122,174)</a:t>
            </a:r>
            <a:endParaRPr lang="es-ES" sz="1400" b="1" dirty="0">
              <a:solidFill>
                <a:schemeClr val="accent1"/>
              </a:solidFill>
            </a:endParaRPr>
          </a:p>
        </p:txBody>
      </p:sp>
    </p:spTree>
    <p:extLst>
      <p:ext uri="{BB962C8B-B14F-4D97-AF65-F5344CB8AC3E}">
        <p14:creationId xmlns:p14="http://schemas.microsoft.com/office/powerpoint/2010/main" val="336035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01757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396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7457394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238629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37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 name="Imagen 9"/>
          <p:cNvPicPr/>
          <p:nvPr userDrawn="1"/>
        </p:nvPicPr>
        <p:blipFill>
          <a:blip r:embed="rId3">
            <a:extLst>
              <a:ext uri="{28A0092B-C50C-407E-A947-70E740481C1C}">
                <a14:useLocalDpi xmlns:a14="http://schemas.microsoft.com/office/drawing/2010/main" val="0"/>
              </a:ext>
            </a:extLst>
          </a:blip>
          <a:stretch>
            <a:fillRect/>
          </a:stretch>
        </p:blipFill>
        <p:spPr>
          <a:xfrm>
            <a:off x="5004048" y="1445524"/>
            <a:ext cx="2195830" cy="434975"/>
          </a:xfrm>
          <a:prstGeom prst="rect">
            <a:avLst/>
          </a:prstGeom>
        </p:spPr>
      </p:pic>
    </p:spTree>
    <p:extLst>
      <p:ext uri="{BB962C8B-B14F-4D97-AF65-F5344CB8AC3E}">
        <p14:creationId xmlns:p14="http://schemas.microsoft.com/office/powerpoint/2010/main" val="24227946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883929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8682"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84473"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userDrawn="1"/>
        </p:nvPicPr>
        <p:blipFill>
          <a:blip r:embed="rId4">
            <a:extLst>
              <a:ext uri="{28A0092B-C50C-407E-A947-70E740481C1C}">
                <a14:useLocalDpi xmlns:a14="http://schemas.microsoft.com/office/drawing/2010/main" val="0"/>
              </a:ext>
            </a:extLst>
          </a:blip>
          <a:stretch>
            <a:fillRect/>
          </a:stretch>
        </p:blipFill>
        <p:spPr>
          <a:xfrm>
            <a:off x="5830888" y="1471312"/>
            <a:ext cx="2701552" cy="589536"/>
          </a:xfrm>
          <a:prstGeom prst="rect">
            <a:avLst/>
          </a:prstGeom>
        </p:spPr>
      </p:pic>
    </p:spTree>
    <p:extLst>
      <p:ext uri="{BB962C8B-B14F-4D97-AF65-F5344CB8AC3E}">
        <p14:creationId xmlns:p14="http://schemas.microsoft.com/office/powerpoint/2010/main" val="41118301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860527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360179"/>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60401" y="1600225"/>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userDrawn="1"/>
        </p:nvPicPr>
        <p:blipFill>
          <a:blip r:embed="rId4">
            <a:extLst>
              <a:ext uri="{28A0092B-C50C-407E-A947-70E740481C1C}">
                <a14:useLocalDpi xmlns:a14="http://schemas.microsoft.com/office/drawing/2010/main" val="0"/>
              </a:ext>
            </a:extLst>
          </a:blip>
          <a:stretch>
            <a:fillRect/>
          </a:stretch>
        </p:blipFill>
        <p:spPr>
          <a:xfrm>
            <a:off x="6300192" y="1623243"/>
            <a:ext cx="2701552" cy="589536"/>
          </a:xfrm>
          <a:prstGeom prst="rect">
            <a:avLst/>
          </a:prstGeom>
        </p:spPr>
      </p:pic>
      <p:pic>
        <p:nvPicPr>
          <p:cNvPr id="3" name="Imagen 2"/>
          <p:cNvPicPr>
            <a:picLocks noChangeAspect="1"/>
          </p:cNvPicPr>
          <p:nvPr userDrawn="1"/>
        </p:nvPicPr>
        <p:blipFill>
          <a:blip r:embed="rId5"/>
          <a:stretch>
            <a:fillRect/>
          </a:stretch>
        </p:blipFill>
        <p:spPr>
          <a:xfrm>
            <a:off x="2022696" y="1500275"/>
            <a:ext cx="1768599" cy="835473"/>
          </a:xfrm>
          <a:prstGeom prst="rect">
            <a:avLst/>
          </a:prstGeom>
        </p:spPr>
      </p:pic>
    </p:spTree>
    <p:extLst>
      <p:ext uri="{BB962C8B-B14F-4D97-AF65-F5344CB8AC3E}">
        <p14:creationId xmlns:p14="http://schemas.microsoft.com/office/powerpoint/2010/main" val="36861516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6.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p:cNvPicPr/>
          <p:nvPr userDrawn="1"/>
        </p:nvPicPr>
        <p:blipFill>
          <a:blip r:embed="rId6" cstate="print">
            <a:extLst>
              <a:ext uri="{28A0092B-C50C-407E-A947-70E740481C1C}">
                <a14:useLocalDpi xmlns:a14="http://schemas.microsoft.com/office/drawing/2010/main" val="0"/>
              </a:ext>
            </a:extLst>
          </a:blip>
          <a:stretch>
            <a:fillRect/>
          </a:stretch>
        </p:blipFill>
        <p:spPr>
          <a:xfrm>
            <a:off x="2483768" y="6235337"/>
            <a:ext cx="1790595" cy="365728"/>
          </a:xfrm>
          <a:prstGeom prst="rect">
            <a:avLst/>
          </a:prstGeom>
        </p:spPr>
      </p:pic>
    </p:spTree>
  </p:cSld>
  <p:clrMap bg1="dk2" tx1="lt1" bg2="dk1" tx2="lt2" accent1="accent1" accent2="accent2" accent3="accent3" accent4="accent4" accent5="accent5" accent6="accent6" hlink="hlink" folHlink="folHlink"/>
  <p:sldLayoutIdLst>
    <p:sldLayoutId id="2147483796" r:id="rId1"/>
    <p:sldLayoutId id="2147483795" r:id="rId2"/>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732962"/>
      </p:ext>
    </p:extLst>
  </p:cSld>
  <p:clrMap bg1="dk2" tx1="lt1" bg2="dk1" tx2="lt2" accent1="accent1" accent2="accent2" accent3="accent3" accent4="accent4" accent5="accent5" accent6="accent6" hlink="hlink" folHlink="folHlink"/>
  <p:sldLayoutIdLst>
    <p:sldLayoutId id="2147483893" r:id="rId1"/>
    <p:sldLayoutId id="2147483894" r:id="rId2"/>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p:nvPr userDrawn="1"/>
        </p:nvPicPr>
        <p:blipFill>
          <a:blip r:embed="rId5" cstate="print">
            <a:extLst>
              <a:ext uri="{28A0092B-C50C-407E-A947-70E740481C1C}">
                <a14:useLocalDpi xmlns:a14="http://schemas.microsoft.com/office/drawing/2010/main" val="0"/>
              </a:ext>
            </a:extLst>
          </a:blip>
          <a:stretch>
            <a:fillRect/>
          </a:stretch>
        </p:blipFill>
        <p:spPr>
          <a:xfrm>
            <a:off x="1380617" y="6263576"/>
            <a:ext cx="1679215" cy="369208"/>
          </a:xfrm>
          <a:prstGeom prst="rect">
            <a:avLst/>
          </a:prstGeom>
        </p:spPr>
      </p:pic>
    </p:spTree>
    <p:extLst>
      <p:ext uri="{BB962C8B-B14F-4D97-AF65-F5344CB8AC3E}">
        <p14:creationId xmlns:p14="http://schemas.microsoft.com/office/powerpoint/2010/main" val="1845117752"/>
      </p:ext>
    </p:extLst>
  </p:cSld>
  <p:clrMap bg1="dk2" tx1="lt1" bg2="dk1" tx2="lt2" accent1="accent1" accent2="accent2" accent3="accent3" accent4="accent4" accent5="accent5" accent6="accent6" hlink="hlink" folHlink="folHlink"/>
  <p:sldLayoutIdLst>
    <p:sldLayoutId id="2147483798" r:id="rId1"/>
    <p:sldLayoutId id="2147483799" r:id="rId2"/>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p:nvPr userDrawn="1"/>
        </p:nvPicPr>
        <p:blipFill>
          <a:blip r:embed="rId6" cstate="print">
            <a:extLst>
              <a:ext uri="{28A0092B-C50C-407E-A947-70E740481C1C}">
                <a14:useLocalDpi xmlns:a14="http://schemas.microsoft.com/office/drawing/2010/main" val="0"/>
              </a:ext>
            </a:extLst>
          </a:blip>
          <a:stretch>
            <a:fillRect/>
          </a:stretch>
        </p:blipFill>
        <p:spPr>
          <a:xfrm>
            <a:off x="2678428" y="6260591"/>
            <a:ext cx="1790595" cy="365728"/>
          </a:xfrm>
          <a:prstGeom prst="rect">
            <a:avLst/>
          </a:prstGeom>
        </p:spPr>
      </p:pic>
    </p:spTree>
    <p:extLst>
      <p:ext uri="{BB962C8B-B14F-4D97-AF65-F5344CB8AC3E}">
        <p14:creationId xmlns:p14="http://schemas.microsoft.com/office/powerpoint/2010/main" val="916097969"/>
      </p:ext>
    </p:extLst>
  </p:cSld>
  <p:clrMap bg1="dk2" tx1="lt1" bg2="dk1" tx2="lt2" accent1="accent1" accent2="accent2" accent3="accent3" accent4="accent4" accent5="accent5" accent6="accent6" hlink="hlink" folHlink="folHlink"/>
  <p:sldLayoutIdLst>
    <p:sldLayoutId id="2147483801" r:id="rId1"/>
    <p:sldLayoutId id="2147483802" r:id="rId2"/>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7068" y="624540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p:nvPr userDrawn="1"/>
        </p:nvPicPr>
        <p:blipFill>
          <a:blip r:embed="rId6" cstate="print">
            <a:extLst>
              <a:ext uri="{28A0092B-C50C-407E-A947-70E740481C1C}">
                <a14:useLocalDpi xmlns:a14="http://schemas.microsoft.com/office/drawing/2010/main" val="0"/>
              </a:ext>
            </a:extLst>
          </a:blip>
          <a:stretch>
            <a:fillRect/>
          </a:stretch>
        </p:blipFill>
        <p:spPr>
          <a:xfrm>
            <a:off x="3563888" y="6245407"/>
            <a:ext cx="1790595" cy="365728"/>
          </a:xfrm>
          <a:prstGeom prst="rect">
            <a:avLst/>
          </a:prstGeom>
        </p:spPr>
      </p:pic>
      <p:pic>
        <p:nvPicPr>
          <p:cNvPr id="10" name="Imagen 9"/>
          <p:cNvPicPr>
            <a:picLocks noChangeAspect="1"/>
          </p:cNvPicPr>
          <p:nvPr userDrawn="1"/>
        </p:nvPicPr>
        <p:blipFill>
          <a:blip r:embed="rId7"/>
          <a:stretch>
            <a:fillRect/>
          </a:stretch>
        </p:blipFill>
        <p:spPr>
          <a:xfrm>
            <a:off x="1356839" y="6203949"/>
            <a:ext cx="872845" cy="412325"/>
          </a:xfrm>
          <a:prstGeom prst="rect">
            <a:avLst/>
          </a:prstGeom>
        </p:spPr>
      </p:pic>
    </p:spTree>
    <p:extLst>
      <p:ext uri="{BB962C8B-B14F-4D97-AF65-F5344CB8AC3E}">
        <p14:creationId xmlns:p14="http://schemas.microsoft.com/office/powerpoint/2010/main" val="1689735720"/>
      </p:ext>
    </p:extLst>
  </p:cSld>
  <p:clrMap bg1="dk2" tx1="lt1" bg2="dk1" tx2="lt2" accent1="accent1" accent2="accent2" accent3="accent3" accent4="accent4" accent5="accent5" accent6="accent6" hlink="hlink" folHlink="folHlink"/>
  <p:sldLayoutIdLst>
    <p:sldLayoutId id="2147483896" r:id="rId1"/>
    <p:sldLayoutId id="2147483897" r:id="rId2"/>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4949" y="6256098"/>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p:nvPr userDrawn="1"/>
        </p:nvPicPr>
        <p:blipFill>
          <a:blip r:embed="rId6" cstate="print">
            <a:extLst>
              <a:ext uri="{28A0092B-C50C-407E-A947-70E740481C1C}">
                <a14:useLocalDpi xmlns:a14="http://schemas.microsoft.com/office/drawing/2010/main" val="0"/>
              </a:ext>
            </a:extLst>
          </a:blip>
          <a:stretch>
            <a:fillRect/>
          </a:stretch>
        </p:blipFill>
        <p:spPr>
          <a:xfrm>
            <a:off x="5054407" y="6245717"/>
            <a:ext cx="1790595" cy="365728"/>
          </a:xfrm>
          <a:prstGeom prst="rect">
            <a:avLst/>
          </a:prstGeom>
        </p:spPr>
      </p:pic>
      <p:pic>
        <p:nvPicPr>
          <p:cNvPr id="10" name="Imagen 9"/>
          <p:cNvPicPr>
            <a:picLocks noChangeAspect="1"/>
          </p:cNvPicPr>
          <p:nvPr userDrawn="1"/>
        </p:nvPicPr>
        <p:blipFill>
          <a:blip r:embed="rId7"/>
          <a:stretch>
            <a:fillRect/>
          </a:stretch>
        </p:blipFill>
        <p:spPr>
          <a:xfrm>
            <a:off x="1353782" y="6222419"/>
            <a:ext cx="872845" cy="412325"/>
          </a:xfrm>
          <a:prstGeom prst="rect">
            <a:avLst/>
          </a:prstGeom>
        </p:spPr>
      </p:pic>
      <p:pic>
        <p:nvPicPr>
          <p:cNvPr id="3074" name="Picture 2" descr="Inici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67559" y="6257661"/>
            <a:ext cx="1396458" cy="34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87156"/>
      </p:ext>
    </p:extLst>
  </p:cSld>
  <p:clrMap bg1="dk2" tx1="lt1" bg2="dk1" tx2="lt2" accent1="accent1" accent2="accent2" accent3="accent3" accent4="accent4" accent5="accent5" accent6="accent6" hlink="hlink" folHlink="folHlink"/>
  <p:sldLayoutIdLst>
    <p:sldLayoutId id="2147483899" r:id="rId1"/>
    <p:sldLayoutId id="2147483900" r:id="rId2"/>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67277"/>
      </p:ext>
    </p:extLst>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hyperlink" Target="https://www.entsos-tyndp2020-scenarios.eu/#:~:text=The%20TYNDP%202020%20Final%20Scenario,gas%20infrastructure%20needs%20and%20projects."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2.terega.fr/fileadmin/Nos_publications/Publications_transport/GRIP/GRIP_2019_Concise_Version_V1__1_.pdf" TargetMode="External"/><Relationship Id="rId2" Type="http://schemas.openxmlformats.org/officeDocument/2006/relationships/hyperlink" Target="https://www.enagas.es/stfls/ENAGAS/Gesti%C3%B3n%20T%C3%A9cnica%20del%20Sistema/GRIP_2019.pdf" TargetMode="Externa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www.ren.pt/files/2020-05/2020-05-22101652_f7664ca7-3a1a-4b25-9f46-2056eef44c33$$72f445d4-8e31-416a-bd01-d7b980134d0f$$c0c84175-beec-4c19-840c-1792cbd4b8f8$$storage_image$$pt$$1.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p:txBody>
          <a:bodyPr/>
          <a:lstStyle/>
          <a:p>
            <a:r>
              <a:rPr lang="de-DE" dirty="0"/>
              <a:t/>
            </a:r>
            <a:br>
              <a:rPr lang="de-DE" dirty="0"/>
            </a:br>
            <a:endParaRPr lang="de-DE" dirty="0"/>
          </a:p>
        </p:txBody>
      </p:sp>
      <p:sp>
        <p:nvSpPr>
          <p:cNvPr id="3075" name="Rectangle 5"/>
          <p:cNvSpPr>
            <a:spLocks noGrp="1" noChangeArrowheads="1"/>
          </p:cNvSpPr>
          <p:nvPr>
            <p:ph type="subTitle" sz="quarter" idx="1"/>
          </p:nvPr>
        </p:nvSpPr>
        <p:spPr>
          <a:xfrm>
            <a:off x="2081120" y="5334000"/>
            <a:ext cx="4992688" cy="990600"/>
          </a:xfrm>
        </p:spPr>
        <p:txBody>
          <a:bodyPr/>
          <a:lstStyle/>
          <a:p>
            <a:pPr algn="ctr"/>
            <a:r>
              <a:rPr lang="en-US" sz="2000" dirty="0" smtClean="0">
                <a:solidFill>
                  <a:schemeClr val="tx2"/>
                </a:solidFill>
              </a:rPr>
              <a:t>15</a:t>
            </a:r>
            <a:r>
              <a:rPr lang="en-US" sz="2000" baseline="30000" dirty="0" smtClean="0">
                <a:solidFill>
                  <a:schemeClr val="tx2"/>
                </a:solidFill>
              </a:rPr>
              <a:t>th</a:t>
            </a:r>
            <a:r>
              <a:rPr lang="en-US" sz="2000" dirty="0" smtClean="0">
                <a:solidFill>
                  <a:schemeClr val="tx2"/>
                </a:solidFill>
              </a:rPr>
              <a:t> September 2020</a:t>
            </a:r>
            <a:endParaRPr lang="en-US" sz="2000" dirty="0">
              <a:solidFill>
                <a:schemeClr val="tx2"/>
              </a:solidFill>
            </a:endParaRPr>
          </a:p>
        </p:txBody>
      </p:sp>
      <p:sp>
        <p:nvSpPr>
          <p:cNvPr id="3077" name="Rectangle 6"/>
          <p:cNvSpPr>
            <a:spLocks noChangeArrowheads="1"/>
          </p:cNvSpPr>
          <p:nvPr/>
        </p:nvSpPr>
        <p:spPr bwMode="auto">
          <a:xfrm>
            <a:off x="213420" y="2852936"/>
            <a:ext cx="871296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smtClean="0"/>
              <a:t>55</a:t>
            </a:r>
            <a:r>
              <a:rPr lang="en-GB" sz="3200" baseline="30000" dirty="0" smtClean="0"/>
              <a:t>th</a:t>
            </a:r>
            <a:r>
              <a:rPr lang="en-GB" sz="3200" dirty="0" smtClean="0"/>
              <a:t> </a:t>
            </a:r>
            <a:r>
              <a:rPr lang="en-GB" sz="3200" dirty="0"/>
              <a:t>IG meeting</a:t>
            </a:r>
          </a:p>
        </p:txBody>
      </p:sp>
    </p:spTree>
    <p:extLst>
      <p:ext uri="{BB962C8B-B14F-4D97-AF65-F5344CB8AC3E}">
        <p14:creationId xmlns:p14="http://schemas.microsoft.com/office/powerpoint/2010/main" val="245030951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title"/>
          </p:nvPr>
        </p:nvSpPr>
        <p:spPr>
          <a:xfrm>
            <a:off x="600075" y="332656"/>
            <a:ext cx="8332788"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VIP Pirineos</a:t>
            </a:r>
            <a:endParaRPr/>
          </a:p>
        </p:txBody>
      </p:sp>
      <p:sp>
        <p:nvSpPr>
          <p:cNvPr id="242" name="Google Shape;242;p30"/>
          <p:cNvSpPr txBox="1">
            <a:spLocks noGrp="1"/>
          </p:cNvSpPr>
          <p:nvPr>
            <p:ph type="body" idx="1"/>
          </p:nvPr>
        </p:nvSpPr>
        <p:spPr>
          <a:xfrm>
            <a:off x="591106" y="836712"/>
            <a:ext cx="8332788" cy="4768850"/>
          </a:xfrm>
          <a:prstGeom prst="rect">
            <a:avLst/>
          </a:prstGeom>
          <a:noFill/>
          <a:ln>
            <a:noFill/>
          </a:ln>
        </p:spPr>
        <p:txBody>
          <a:bodyPr spcFirstLastPara="1" wrap="square" lIns="0" tIns="0" rIns="0" bIns="0" anchor="t" anchorCtr="0">
            <a:noAutofit/>
          </a:bodyPr>
          <a:lstStyle/>
          <a:p>
            <a:pPr marL="457200" lvl="0" indent="-450850" algn="just" rtl="0">
              <a:spcBef>
                <a:spcPts val="0"/>
              </a:spcBef>
              <a:spcAft>
                <a:spcPts val="0"/>
              </a:spcAft>
              <a:buClr>
                <a:srgbClr val="339966"/>
              </a:buClr>
              <a:buSzPts val="2300"/>
              <a:buFont typeface="Arial"/>
              <a:buChar char="•"/>
            </a:pPr>
            <a:r>
              <a:rPr lang="en-US" sz="1900" dirty="0">
                <a:solidFill>
                  <a:srgbClr val="339966"/>
                </a:solidFill>
              </a:rPr>
              <a:t>New market conditions changed the booking and usage behavior</a:t>
            </a:r>
            <a:endParaRPr sz="1900" dirty="0"/>
          </a:p>
          <a:p>
            <a:pPr marL="533400" lvl="1" indent="-336550" algn="just" rtl="0">
              <a:spcBef>
                <a:spcPts val="700"/>
              </a:spcBef>
              <a:spcAft>
                <a:spcPts val="0"/>
              </a:spcAft>
              <a:buClr>
                <a:srgbClr val="339966"/>
              </a:buClr>
              <a:buSzPts val="2300"/>
              <a:buFont typeface="Arial"/>
              <a:buChar char="•"/>
            </a:pPr>
            <a:r>
              <a:rPr lang="en-US" sz="1900" dirty="0"/>
              <a:t>The creation of the Trading Region France induced, since 01/11/2018, a single gas price in France. </a:t>
            </a:r>
            <a:r>
              <a:rPr lang="en-US" sz="1900" dirty="0">
                <a:solidFill>
                  <a:srgbClr val="339966"/>
                </a:solidFill>
              </a:rPr>
              <a:t>The price spread takes now place at the VIP </a:t>
            </a:r>
            <a:r>
              <a:rPr lang="en-US" sz="1900" dirty="0" err="1">
                <a:solidFill>
                  <a:srgbClr val="339966"/>
                </a:solidFill>
              </a:rPr>
              <a:t>Pirineos</a:t>
            </a:r>
            <a:r>
              <a:rPr lang="en-US" sz="1900" dirty="0">
                <a:solidFill>
                  <a:srgbClr val="339966"/>
                </a:solidFill>
              </a:rPr>
              <a:t> instead of occurring at the north south link which disappeared</a:t>
            </a:r>
            <a:endParaRPr sz="1900" dirty="0"/>
          </a:p>
          <a:p>
            <a:pPr marL="533400" lvl="1" indent="-336550" algn="just" rtl="0">
              <a:spcBef>
                <a:spcPts val="700"/>
              </a:spcBef>
              <a:spcAft>
                <a:spcPts val="0"/>
              </a:spcAft>
              <a:buClr>
                <a:srgbClr val="339966"/>
              </a:buClr>
              <a:buSzPts val="2300"/>
              <a:buFont typeface="Arial"/>
              <a:buChar char="•"/>
            </a:pPr>
            <a:r>
              <a:rPr lang="en-US" sz="1900" dirty="0"/>
              <a:t>The PEG price decreased below 8 €/MWh because of:</a:t>
            </a:r>
            <a:endParaRPr sz="2300" dirty="0"/>
          </a:p>
          <a:p>
            <a:pPr marL="1047750" lvl="2" indent="-374650" algn="just" rtl="0">
              <a:spcBef>
                <a:spcPts val="400"/>
              </a:spcBef>
              <a:spcAft>
                <a:spcPts val="0"/>
              </a:spcAft>
              <a:buClr>
                <a:srgbClr val="339966"/>
              </a:buClr>
              <a:buSzPts val="1260"/>
              <a:buFont typeface="Arial"/>
              <a:buChar char="•"/>
            </a:pPr>
            <a:r>
              <a:rPr lang="en-US" sz="1500" dirty="0"/>
              <a:t>Mainly : the abundance of LNG delivered to the European markets at low price;</a:t>
            </a:r>
            <a:endParaRPr sz="1900" dirty="0"/>
          </a:p>
          <a:p>
            <a:pPr marL="1047750" lvl="2" indent="-374650" algn="just" rtl="0">
              <a:spcBef>
                <a:spcPts val="400"/>
              </a:spcBef>
              <a:spcAft>
                <a:spcPts val="0"/>
              </a:spcAft>
              <a:buClr>
                <a:srgbClr val="339966"/>
              </a:buClr>
              <a:buSzPts val="1260"/>
              <a:buFont typeface="Arial"/>
              <a:buChar char="•"/>
            </a:pPr>
            <a:r>
              <a:rPr lang="en-US" sz="1500" dirty="0"/>
              <a:t>Partly : the French storage regulation increased the number of market players on the PEG which helped in increasing the HUB liquidity;</a:t>
            </a:r>
            <a:endParaRPr sz="1900" dirty="0"/>
          </a:p>
          <a:p>
            <a:pPr marL="457200" lvl="0" indent="-450850" algn="just" rtl="0">
              <a:spcBef>
                <a:spcPts val="1000"/>
              </a:spcBef>
              <a:spcAft>
                <a:spcPts val="0"/>
              </a:spcAft>
              <a:buClr>
                <a:srgbClr val="339966"/>
              </a:buClr>
              <a:buSzPts val="2300"/>
              <a:buFont typeface="Arial"/>
              <a:buChar char="•"/>
            </a:pPr>
            <a:r>
              <a:rPr lang="en-US" sz="1900" dirty="0"/>
              <a:t>Such price signals have influence on gas routes as shown in this report. </a:t>
            </a:r>
            <a:endParaRPr sz="1900" dirty="0"/>
          </a:p>
          <a:p>
            <a:pPr marL="457200" lvl="0" indent="-450850" algn="just" rtl="0">
              <a:spcBef>
                <a:spcPts val="1000"/>
              </a:spcBef>
              <a:spcAft>
                <a:spcPts val="0"/>
              </a:spcAft>
              <a:buClr>
                <a:srgbClr val="339966"/>
              </a:buClr>
              <a:buSzPts val="2300"/>
              <a:buFont typeface="Arial"/>
              <a:buChar char="•"/>
            </a:pPr>
            <a:r>
              <a:rPr lang="en-US" sz="1900" dirty="0"/>
              <a:t>Transit quantities can be boosted or reversed, punctually or over long period.</a:t>
            </a:r>
            <a:endParaRPr sz="1900" dirty="0"/>
          </a:p>
          <a:p>
            <a:pPr marL="457200" lvl="0" indent="-425450" algn="just" rtl="0">
              <a:spcBef>
                <a:spcPts val="1000"/>
              </a:spcBef>
              <a:spcAft>
                <a:spcPts val="0"/>
              </a:spcAft>
              <a:buClr>
                <a:srgbClr val="339966"/>
              </a:buClr>
              <a:buSzPts val="1900"/>
              <a:buChar char="•"/>
            </a:pPr>
            <a:r>
              <a:rPr lang="en-US" sz="1900" dirty="0"/>
              <a:t>After two years of congested IP despite very marginal allocation at yearly auctions, </a:t>
            </a:r>
            <a:r>
              <a:rPr lang="en-US" sz="1900" dirty="0" err="1"/>
              <a:t>Teréga</a:t>
            </a:r>
            <a:r>
              <a:rPr lang="en-US" sz="1900" dirty="0"/>
              <a:t> propose to apply a coefficient of congestion on tariffs only when 98% of the marketable capacity is marketed at yearly auctions</a:t>
            </a:r>
            <a:endParaRPr sz="1900" dirty="0"/>
          </a:p>
        </p:txBody>
      </p:sp>
    </p:spTree>
    <p:extLst>
      <p:ext uri="{BB962C8B-B14F-4D97-AF65-F5344CB8AC3E}">
        <p14:creationId xmlns:p14="http://schemas.microsoft.com/office/powerpoint/2010/main" val="38198532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VIP </a:t>
            </a:r>
            <a:r>
              <a:rPr lang="en-US" dirty="0" err="1" smtClean="0"/>
              <a:t>Ibérico</a:t>
            </a:r>
            <a:endParaRPr lang="es-ES" dirty="0"/>
          </a:p>
        </p:txBody>
      </p:sp>
      <p:sp>
        <p:nvSpPr>
          <p:cNvPr id="3" name="Marcador de contenido 2"/>
          <p:cNvSpPr>
            <a:spLocks noGrp="1"/>
          </p:cNvSpPr>
          <p:nvPr>
            <p:ph idx="1"/>
          </p:nvPr>
        </p:nvSpPr>
        <p:spPr/>
        <p:txBody>
          <a:bodyPr/>
          <a:lstStyle/>
          <a:p>
            <a:pPr algn="just">
              <a:buClr>
                <a:srgbClr val="339966"/>
              </a:buClr>
              <a:buFont typeface="Arial" panose="020B0604020202020204" pitchFamily="34" charset="0"/>
              <a:buChar char="•"/>
            </a:pPr>
            <a:r>
              <a:rPr lang="en-US" sz="2000" dirty="0"/>
              <a:t>The </a:t>
            </a:r>
            <a:r>
              <a:rPr lang="en-US" sz="2000" dirty="0">
                <a:solidFill>
                  <a:srgbClr val="339966"/>
                </a:solidFill>
              </a:rPr>
              <a:t>direction Spain to Portugal prevails </a:t>
            </a:r>
            <a:r>
              <a:rPr lang="en-US" sz="2000" dirty="0"/>
              <a:t>over Portugal to Spain direction. </a:t>
            </a:r>
            <a:endParaRPr lang="en-US" sz="2000" dirty="0" smtClean="0"/>
          </a:p>
          <a:p>
            <a:pPr algn="just">
              <a:buClr>
                <a:srgbClr val="339966"/>
              </a:buClr>
              <a:buFont typeface="Arial" panose="020B0604020202020204" pitchFamily="34" charset="0"/>
              <a:buChar char="•"/>
            </a:pPr>
            <a:r>
              <a:rPr lang="en-US" sz="2000" dirty="0" smtClean="0">
                <a:solidFill>
                  <a:srgbClr val="339966"/>
                </a:solidFill>
              </a:rPr>
              <a:t>A </a:t>
            </a:r>
            <a:r>
              <a:rPr lang="en-US" sz="2000" dirty="0">
                <a:solidFill>
                  <a:srgbClr val="339966"/>
                </a:solidFill>
              </a:rPr>
              <a:t>seasonal booking and use during the summer months in the Spain to Portugal direction is observed that is less evident during the studied period in respect to the previous exercises</a:t>
            </a:r>
            <a:r>
              <a:rPr lang="en-US" sz="2000" dirty="0"/>
              <a:t>. In this direction, booked capacity is practically fully used, and every type of product is utilized, </a:t>
            </a:r>
            <a:r>
              <a:rPr lang="en-US" sz="2000" dirty="0">
                <a:solidFill>
                  <a:srgbClr val="339966"/>
                </a:solidFill>
              </a:rPr>
              <a:t>except for the period January to June 2019, when the flow reverted due to the price advantages of accessing the Spanish gas market from the Portuguese LNG plant instead of the Spanish LNG plants</a:t>
            </a:r>
            <a:r>
              <a:rPr lang="en-US" sz="2000" dirty="0"/>
              <a:t>.</a:t>
            </a:r>
          </a:p>
          <a:p>
            <a:pPr algn="just">
              <a:buClr>
                <a:srgbClr val="339966"/>
              </a:buClr>
              <a:buFont typeface="Arial" panose="020B0604020202020204" pitchFamily="34" charset="0"/>
              <a:buChar char="•"/>
            </a:pPr>
            <a:r>
              <a:rPr lang="en-US" sz="2000" dirty="0"/>
              <a:t>In the direction Portugal to Spain, we can observe a change in shipper’s </a:t>
            </a:r>
            <a:r>
              <a:rPr lang="en-US" sz="2000" dirty="0" err="1"/>
              <a:t>behaviour</a:t>
            </a:r>
            <a:r>
              <a:rPr lang="en-US" sz="2000" dirty="0"/>
              <a:t> during 2019, as explained here above, where the bookings reached levels close to the 63% of the technical </a:t>
            </a:r>
            <a:r>
              <a:rPr lang="en-US" sz="2000" dirty="0" smtClean="0"/>
              <a:t>capacity. </a:t>
            </a:r>
            <a:endParaRPr lang="es-ES" sz="2000" dirty="0"/>
          </a:p>
        </p:txBody>
      </p:sp>
    </p:spTree>
    <p:extLst>
      <p:ext uri="{BB962C8B-B14F-4D97-AF65-F5344CB8AC3E}">
        <p14:creationId xmlns:p14="http://schemas.microsoft.com/office/powerpoint/2010/main" val="12539098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a:solidFill>
                  <a:srgbClr val="2A4677"/>
                </a:solidFill>
              </a:rPr>
              <a:t>3.1 Follow-up gas prices</a:t>
            </a:r>
          </a:p>
        </p:txBody>
      </p:sp>
    </p:spTree>
    <p:extLst>
      <p:ext uri="{BB962C8B-B14F-4D97-AF65-F5344CB8AC3E}">
        <p14:creationId xmlns:p14="http://schemas.microsoft.com/office/powerpoint/2010/main" val="18183537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4" y="460701"/>
            <a:ext cx="8868469" cy="365125"/>
          </a:xfrm>
        </p:spPr>
        <p:txBody>
          <a:bodyPr/>
          <a:lstStyle/>
          <a:p>
            <a:r>
              <a:rPr lang="en-US" dirty="0"/>
              <a:t>Day-ahead prices France, Spain and The Netherlands</a:t>
            </a:r>
            <a:endParaRPr lang="es-ES" dirty="0"/>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94397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5621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5" y="455258"/>
            <a:ext cx="8332788" cy="365125"/>
          </a:xfrm>
        </p:spPr>
        <p:txBody>
          <a:bodyPr/>
          <a:lstStyle/>
          <a:p>
            <a:r>
              <a:rPr lang="en-US" dirty="0"/>
              <a:t>Capacity utilization VIP </a:t>
            </a:r>
            <a:r>
              <a:rPr lang="en-US" dirty="0" err="1"/>
              <a:t>Pirineos</a:t>
            </a:r>
            <a:r>
              <a:rPr lang="en-US" dirty="0"/>
              <a:t> 1st Nov – 11th Nov 17-18 vs 18-19 vs 19-20</a:t>
            </a:r>
            <a:endParaRPr lang="es-ES" dirty="0"/>
          </a:p>
        </p:txBody>
      </p:sp>
      <p:pic>
        <p:nvPicPr>
          <p:cNvPr id="2050"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2" y="980728"/>
            <a:ext cx="8763001"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4904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5" y="471587"/>
            <a:ext cx="8332788" cy="365125"/>
          </a:xfrm>
        </p:spPr>
        <p:txBody>
          <a:bodyPr/>
          <a:lstStyle/>
          <a:p>
            <a:r>
              <a:rPr lang="en-US" dirty="0"/>
              <a:t>Day-ahead prices France, Spain and The Netherlands</a:t>
            </a:r>
            <a:endParaRPr lang="es-ES" dirty="0"/>
          </a:p>
        </p:txBody>
      </p:sp>
      <p:pic>
        <p:nvPicPr>
          <p:cNvPr id="3074"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3724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077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t>4.1. </a:t>
            </a:r>
            <a:r>
              <a:rPr lang="en-US" sz="3200" dirty="0"/>
              <a:t>Contribution of gases to </a:t>
            </a:r>
            <a:r>
              <a:rPr lang="en-US" sz="3200" dirty="0" err="1" smtClean="0"/>
              <a:t>decarbonisation</a:t>
            </a:r>
            <a:endParaRPr lang="en-US" sz="3200" dirty="0">
              <a:solidFill>
                <a:srgbClr val="2A4677"/>
              </a:solidFill>
            </a:endParaRPr>
          </a:p>
        </p:txBody>
      </p:sp>
    </p:spTree>
    <p:extLst>
      <p:ext uri="{BB962C8B-B14F-4D97-AF65-F5344CB8AC3E}">
        <p14:creationId xmlns:p14="http://schemas.microsoft.com/office/powerpoint/2010/main" val="35217861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TYNDP2020: </a:t>
            </a:r>
            <a:r>
              <a:rPr lang="es-ES" dirty="0" err="1"/>
              <a:t>Energy</a:t>
            </a:r>
            <a:r>
              <a:rPr lang="es-ES" dirty="0"/>
              <a:t> </a:t>
            </a:r>
            <a:r>
              <a:rPr lang="es-ES" dirty="0" err="1"/>
              <a:t>Transition</a:t>
            </a:r>
            <a:r>
              <a:rPr lang="es-ES" dirty="0"/>
              <a:t> </a:t>
            </a:r>
            <a:r>
              <a:rPr lang="es-ES" dirty="0" err="1"/>
              <a:t>Projects</a:t>
            </a:r>
            <a:r>
              <a:rPr lang="es-ES" dirty="0"/>
              <a:t> - Enagás</a:t>
            </a:r>
          </a:p>
        </p:txBody>
      </p:sp>
      <p:sp>
        <p:nvSpPr>
          <p:cNvPr id="3" name="Marcador de contenido 2"/>
          <p:cNvSpPr>
            <a:spLocks noGrp="1"/>
          </p:cNvSpPr>
          <p:nvPr>
            <p:ph idx="1"/>
          </p:nvPr>
        </p:nvSpPr>
        <p:spPr>
          <a:xfrm>
            <a:off x="591105" y="836712"/>
            <a:ext cx="8341757" cy="2520280"/>
          </a:xfrm>
        </p:spPr>
        <p:txBody>
          <a:bodyPr/>
          <a:lstStyle/>
          <a:p>
            <a:pPr lvl="0">
              <a:spcBef>
                <a:spcPts val="600"/>
              </a:spcBef>
            </a:pPr>
            <a:r>
              <a:rPr lang="en-GB" sz="2000" b="1" dirty="0" smtClean="0"/>
              <a:t>H</a:t>
            </a:r>
            <a:r>
              <a:rPr lang="en-GB" sz="2000" b="1" baseline="-25000" dirty="0" smtClean="0"/>
              <a:t>2 </a:t>
            </a:r>
            <a:r>
              <a:rPr lang="en-GB" sz="2000" b="1" dirty="0"/>
              <a:t>production</a:t>
            </a:r>
            <a:endParaRPr lang="en-GB" sz="2000" baseline="-25000" dirty="0"/>
          </a:p>
          <a:p>
            <a:pPr marL="342900" indent="-342900">
              <a:spcBef>
                <a:spcPts val="600"/>
              </a:spcBef>
              <a:buSzPct val="100000"/>
              <a:buFont typeface="+mj-lt"/>
              <a:buAutoNum type="arabicPeriod"/>
            </a:pPr>
            <a:r>
              <a:rPr lang="es-ES" sz="1600" b="1" kern="1200" dirty="0">
                <a:solidFill>
                  <a:schemeClr val="bg2">
                    <a:lumMod val="50000"/>
                  </a:schemeClr>
                </a:solidFill>
              </a:rPr>
              <a:t>Green </a:t>
            </a:r>
            <a:r>
              <a:rPr lang="es-ES" sz="1600" b="1" kern="1200" dirty="0" err="1">
                <a:solidFill>
                  <a:schemeClr val="bg2">
                    <a:lumMod val="50000"/>
                  </a:schemeClr>
                </a:solidFill>
              </a:rPr>
              <a:t>Crane</a:t>
            </a:r>
            <a:r>
              <a:rPr lang="es-ES" sz="1600" b="1" kern="1200" dirty="0">
                <a:solidFill>
                  <a:schemeClr val="bg2">
                    <a:lumMod val="50000"/>
                  </a:schemeClr>
                </a:solidFill>
              </a:rPr>
              <a:t> – </a:t>
            </a:r>
            <a:r>
              <a:rPr lang="es-ES" sz="1600" kern="1200" dirty="0" err="1">
                <a:solidFill>
                  <a:schemeClr val="bg2">
                    <a:lumMod val="50000"/>
                  </a:schemeClr>
                </a:solidFill>
              </a:rPr>
              <a:t>it</a:t>
            </a:r>
            <a:r>
              <a:rPr lang="es-ES" sz="1600" kern="1200" dirty="0">
                <a:solidFill>
                  <a:schemeClr val="bg2">
                    <a:lumMod val="50000"/>
                  </a:schemeClr>
                </a:solidFill>
              </a:rPr>
              <a:t> </a:t>
            </a:r>
            <a:r>
              <a:rPr lang="en-US" sz="1600" kern="1200" dirty="0">
                <a:solidFill>
                  <a:schemeClr val="bg2">
                    <a:lumMod val="50000"/>
                  </a:schemeClr>
                </a:solidFill>
              </a:rPr>
              <a:t>is a joint initiative by Enagás and SNAM to deploy renewable hydrogen value chains at scale. It aims to develop local hydrogen demand as well as </a:t>
            </a:r>
            <a:r>
              <a:rPr lang="en-US" sz="1600" kern="1200" dirty="0" smtClean="0">
                <a:solidFill>
                  <a:schemeClr val="bg2">
                    <a:lumMod val="50000"/>
                  </a:schemeClr>
                </a:solidFill>
              </a:rPr>
              <a:t>cross-border routes to </a:t>
            </a:r>
            <a:r>
              <a:rPr lang="en-US" sz="1600" kern="1200" dirty="0">
                <a:solidFill>
                  <a:schemeClr val="bg2">
                    <a:lumMod val="50000"/>
                  </a:schemeClr>
                </a:solidFill>
              </a:rPr>
              <a:t>NW and Central </a:t>
            </a:r>
            <a:r>
              <a:rPr lang="en-US" sz="1600" kern="1200" dirty="0" smtClean="0">
                <a:solidFill>
                  <a:schemeClr val="bg2">
                    <a:lumMod val="50000"/>
                  </a:schemeClr>
                </a:solidFill>
              </a:rPr>
              <a:t>Europe and to </a:t>
            </a:r>
            <a:r>
              <a:rPr lang="en-US" sz="1600" kern="1200" dirty="0" err="1" smtClean="0">
                <a:solidFill>
                  <a:schemeClr val="bg2">
                    <a:lumMod val="50000"/>
                  </a:schemeClr>
                </a:solidFill>
              </a:rPr>
              <a:t>analyse</a:t>
            </a:r>
            <a:r>
              <a:rPr lang="en-US" sz="1600" kern="1200" dirty="0" smtClean="0">
                <a:solidFill>
                  <a:schemeClr val="bg2">
                    <a:lumMod val="50000"/>
                  </a:schemeClr>
                </a:solidFill>
              </a:rPr>
              <a:t> potential links to the South of France. In Spain, it comprises the regional hubs of Baleares, Aragon, Asturias, </a:t>
            </a:r>
            <a:r>
              <a:rPr lang="en-US" sz="1600" kern="1200" dirty="0" err="1" smtClean="0">
                <a:solidFill>
                  <a:schemeClr val="bg2">
                    <a:lumMod val="50000"/>
                  </a:schemeClr>
                </a:solidFill>
              </a:rPr>
              <a:t>Castilla</a:t>
            </a:r>
            <a:r>
              <a:rPr lang="en-US" sz="1600" kern="1200" dirty="0" smtClean="0">
                <a:solidFill>
                  <a:schemeClr val="bg2">
                    <a:lumMod val="50000"/>
                  </a:schemeClr>
                </a:solidFill>
              </a:rPr>
              <a:t> y León</a:t>
            </a:r>
            <a:r>
              <a:rPr lang="en-US" sz="1600" kern="1200" dirty="0">
                <a:solidFill>
                  <a:schemeClr val="bg2">
                    <a:lumMod val="50000"/>
                  </a:schemeClr>
                </a:solidFill>
              </a:rPr>
              <a:t> </a:t>
            </a:r>
            <a:r>
              <a:rPr lang="en-US" sz="1600" kern="1200" dirty="0" smtClean="0">
                <a:solidFill>
                  <a:schemeClr val="bg2">
                    <a:lumMod val="50000"/>
                  </a:schemeClr>
                </a:solidFill>
              </a:rPr>
              <a:t>and </a:t>
            </a:r>
            <a:r>
              <a:rPr lang="en-US" sz="1600" kern="1200" dirty="0" err="1" smtClean="0">
                <a:solidFill>
                  <a:schemeClr val="bg2">
                    <a:lumMod val="50000"/>
                  </a:schemeClr>
                </a:solidFill>
              </a:rPr>
              <a:t>Pais</a:t>
            </a:r>
            <a:r>
              <a:rPr lang="en-US" sz="1600" kern="1200" dirty="0" smtClean="0">
                <a:solidFill>
                  <a:schemeClr val="bg2">
                    <a:lumMod val="50000"/>
                  </a:schemeClr>
                </a:solidFill>
              </a:rPr>
              <a:t> Vasco.</a:t>
            </a:r>
            <a:endParaRPr lang="es-ES" sz="1600" kern="1200" dirty="0">
              <a:solidFill>
                <a:schemeClr val="bg2">
                  <a:lumMod val="50000"/>
                </a:schemeClr>
              </a:solidFill>
            </a:endParaRPr>
          </a:p>
        </p:txBody>
      </p:sp>
      <p:sp>
        <p:nvSpPr>
          <p:cNvPr id="4" name="Marcador de contenido 2"/>
          <p:cNvSpPr txBox="1">
            <a:spLocks/>
          </p:cNvSpPr>
          <p:nvPr/>
        </p:nvSpPr>
        <p:spPr bwMode="auto">
          <a:xfrm>
            <a:off x="608943" y="3356992"/>
            <a:ext cx="854392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a:lstStyle>
          <a:p>
            <a:pPr lvl="0">
              <a:spcBef>
                <a:spcPts val="600"/>
              </a:spcBef>
            </a:pPr>
            <a:r>
              <a:rPr lang="en-GB" sz="2000" dirty="0"/>
              <a:t>Other Energy Transition projects</a:t>
            </a:r>
            <a:endParaRPr lang="en-GB" sz="2000" baseline="-25000" dirty="0"/>
          </a:p>
          <a:p>
            <a:pPr marL="342900" indent="-342900">
              <a:spcBef>
                <a:spcPts val="600"/>
              </a:spcBef>
              <a:buSzPct val="100000"/>
              <a:buFont typeface="+mj-lt"/>
              <a:buAutoNum type="arabicPeriod" startAt="2"/>
            </a:pPr>
            <a:r>
              <a:rPr lang="en-GB" sz="1600" dirty="0" smtClean="0">
                <a:solidFill>
                  <a:schemeClr val="bg2">
                    <a:lumMod val="50000"/>
                  </a:schemeClr>
                </a:solidFill>
              </a:rPr>
              <a:t>Sun2Hy</a:t>
            </a:r>
            <a:r>
              <a:rPr lang="en-GB" sz="1600" b="0" dirty="0" smtClean="0">
                <a:solidFill>
                  <a:schemeClr val="bg2">
                    <a:lumMod val="50000"/>
                  </a:schemeClr>
                </a:solidFill>
              </a:rPr>
              <a:t> </a:t>
            </a:r>
            <a:r>
              <a:rPr lang="en-GB" sz="1600" b="0" dirty="0">
                <a:solidFill>
                  <a:schemeClr val="bg2">
                    <a:lumMod val="50000"/>
                  </a:schemeClr>
                </a:solidFill>
              </a:rPr>
              <a:t>– </a:t>
            </a:r>
            <a:r>
              <a:rPr lang="en-GB" sz="1600" b="0" dirty="0" err="1">
                <a:solidFill>
                  <a:schemeClr val="bg2">
                    <a:lumMod val="50000"/>
                  </a:schemeClr>
                </a:solidFill>
              </a:rPr>
              <a:t>R+D+i</a:t>
            </a:r>
            <a:r>
              <a:rPr lang="en-GB" sz="1600" b="0" dirty="0">
                <a:solidFill>
                  <a:schemeClr val="bg2">
                    <a:lumMod val="50000"/>
                  </a:schemeClr>
                </a:solidFill>
              </a:rPr>
              <a:t> project to research </a:t>
            </a:r>
            <a:r>
              <a:rPr lang="en-US" sz="1600" b="0" dirty="0" err="1">
                <a:solidFill>
                  <a:schemeClr val="bg2">
                    <a:lumMod val="50000"/>
                  </a:schemeClr>
                </a:solidFill>
              </a:rPr>
              <a:t>Photoelectrochemical</a:t>
            </a:r>
            <a:r>
              <a:rPr lang="en-US" sz="1600" b="0" dirty="0">
                <a:solidFill>
                  <a:schemeClr val="bg2">
                    <a:lumMod val="50000"/>
                  </a:schemeClr>
                </a:solidFill>
              </a:rPr>
              <a:t> hydrogen production and hydrogen injection into the gas grid. </a:t>
            </a:r>
          </a:p>
          <a:p>
            <a:pPr marL="285750" indent="-285750">
              <a:spcBef>
                <a:spcPts val="600"/>
              </a:spcBef>
              <a:buSzPct val="100000"/>
              <a:buFont typeface="+mj-lt"/>
              <a:buAutoNum type="arabicPeriod" startAt="2"/>
            </a:pPr>
            <a:r>
              <a:rPr lang="en-US" sz="1600" dirty="0">
                <a:solidFill>
                  <a:schemeClr val="bg2">
                    <a:lumMod val="50000"/>
                  </a:schemeClr>
                </a:solidFill>
              </a:rPr>
              <a:t>CORE </a:t>
            </a:r>
            <a:r>
              <a:rPr lang="en-US" sz="1600" dirty="0" err="1">
                <a:solidFill>
                  <a:schemeClr val="bg2">
                    <a:lumMod val="50000"/>
                  </a:schemeClr>
                </a:solidFill>
              </a:rPr>
              <a:t>LNGas</a:t>
            </a:r>
            <a:r>
              <a:rPr lang="en-US" sz="1600" dirty="0">
                <a:solidFill>
                  <a:schemeClr val="bg2">
                    <a:lumMod val="50000"/>
                  </a:schemeClr>
                </a:solidFill>
              </a:rPr>
              <a:t> Hive and LNGHIVE2 </a:t>
            </a:r>
            <a:r>
              <a:rPr lang="en-US" sz="1600" b="0" dirty="0">
                <a:solidFill>
                  <a:schemeClr val="bg2">
                    <a:lumMod val="50000"/>
                  </a:schemeClr>
                </a:solidFill>
              </a:rPr>
              <a:t>– Development of the logistics chain integrated, safe and efficient for the supply of liquefied natural gas, LNG (small scale and bunkering) as fuel in the transport sector, especially maritime, in the Iberian Peninsula.</a:t>
            </a:r>
          </a:p>
          <a:p>
            <a:pPr marL="285750" indent="-285750">
              <a:spcBef>
                <a:spcPts val="600"/>
              </a:spcBef>
              <a:buSzPct val="100000"/>
              <a:buFont typeface="+mj-lt"/>
              <a:buAutoNum type="arabicPeriod" startAt="2"/>
            </a:pPr>
            <a:r>
              <a:rPr lang="en-US" sz="1600" dirty="0">
                <a:solidFill>
                  <a:schemeClr val="bg2">
                    <a:lumMod val="50000"/>
                  </a:schemeClr>
                </a:solidFill>
              </a:rPr>
              <a:t>Railway project roadmap </a:t>
            </a:r>
            <a:r>
              <a:rPr lang="en-US" sz="1600" b="0" dirty="0">
                <a:solidFill>
                  <a:schemeClr val="bg2">
                    <a:lumMod val="50000"/>
                  </a:schemeClr>
                </a:solidFill>
              </a:rPr>
              <a:t>– Transformation of railway transport to LNG</a:t>
            </a:r>
            <a:r>
              <a:rPr lang="en-GB" sz="1600" b="0" dirty="0">
                <a:solidFill>
                  <a:schemeClr val="bg2">
                    <a:lumMod val="50000"/>
                  </a:schemeClr>
                </a:solidFill>
              </a:rPr>
              <a:t> </a:t>
            </a:r>
          </a:p>
          <a:p>
            <a:pPr marL="285750" indent="-285750">
              <a:spcBef>
                <a:spcPts val="600"/>
              </a:spcBef>
              <a:buFont typeface="+mj-lt"/>
              <a:buAutoNum type="arabicPeriod" startAt="2"/>
            </a:pPr>
            <a:endParaRPr lang="en-GB" sz="1600" b="0" baseline="-25000" dirty="0">
              <a:solidFill>
                <a:srgbClr val="44546A"/>
              </a:solidFill>
            </a:endParaRPr>
          </a:p>
        </p:txBody>
      </p:sp>
    </p:spTree>
    <p:extLst>
      <p:ext uri="{BB962C8B-B14F-4D97-AF65-F5344CB8AC3E}">
        <p14:creationId xmlns:p14="http://schemas.microsoft.com/office/powerpoint/2010/main" val="367699541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97235" y="3352735"/>
            <a:ext cx="8292405" cy="769441"/>
          </a:xfrm>
          <a:prstGeom prst="rect">
            <a:avLst/>
          </a:prstGeom>
          <a:noFill/>
        </p:spPr>
        <p:txBody>
          <a:bodyPr wrap="square" rtlCol="0">
            <a:spAutoFit/>
          </a:bodyPr>
          <a:lstStyle/>
          <a:p>
            <a:pPr algn="ctr">
              <a:spcBef>
                <a:spcPts val="600"/>
              </a:spcBef>
              <a:spcAft>
                <a:spcPts val="600"/>
              </a:spcAft>
              <a:buClr>
                <a:schemeClr val="tx2"/>
              </a:buClr>
            </a:pPr>
            <a:r>
              <a:rPr lang="en-US" sz="4400" b="0" dirty="0"/>
              <a:t>Thank you for your attention!</a:t>
            </a:r>
            <a:endParaRPr lang="en-US" sz="4400" b="0" dirty="0">
              <a:solidFill>
                <a:srgbClr val="FF0000"/>
              </a:solidFill>
            </a:endParaRPr>
          </a:p>
        </p:txBody>
      </p:sp>
    </p:spTree>
    <p:extLst>
      <p:ext uri="{BB962C8B-B14F-4D97-AF65-F5344CB8AC3E}">
        <p14:creationId xmlns:p14="http://schemas.microsoft.com/office/powerpoint/2010/main" val="363572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2.1 </a:t>
            </a:r>
            <a:r>
              <a:rPr lang="en-GB" sz="3200" dirty="0"/>
              <a:t>Follow-up of infrastructures developments</a:t>
            </a:r>
            <a:endParaRPr lang="en-US" sz="3200" dirty="0">
              <a:solidFill>
                <a:srgbClr val="2A4677"/>
              </a:solidFill>
            </a:endParaRPr>
          </a:p>
        </p:txBody>
      </p:sp>
    </p:spTree>
    <p:extLst>
      <p:ext uri="{BB962C8B-B14F-4D97-AF65-F5344CB8AC3E}">
        <p14:creationId xmlns:p14="http://schemas.microsoft.com/office/powerpoint/2010/main" val="8522844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Planning TYNDP 2020</a:t>
            </a:r>
            <a:endParaRPr lang="en-GB" dirty="0"/>
          </a:p>
        </p:txBody>
      </p:sp>
      <p:sp>
        <p:nvSpPr>
          <p:cNvPr id="76" name="Rectángulo 75"/>
          <p:cNvSpPr/>
          <p:nvPr/>
        </p:nvSpPr>
        <p:spPr>
          <a:xfrm>
            <a:off x="1981630"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Apr</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77" name="Rectángulo 76"/>
          <p:cNvSpPr/>
          <p:nvPr/>
        </p:nvSpPr>
        <p:spPr>
          <a:xfrm>
            <a:off x="2624084"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May</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78" name="Rectángulo 77"/>
          <p:cNvSpPr/>
          <p:nvPr/>
        </p:nvSpPr>
        <p:spPr>
          <a:xfrm>
            <a:off x="3266538"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Jun</a:t>
            </a:r>
          </a:p>
        </p:txBody>
      </p:sp>
      <p:sp>
        <p:nvSpPr>
          <p:cNvPr id="79" name="Rectángulo 78"/>
          <p:cNvSpPr/>
          <p:nvPr/>
        </p:nvSpPr>
        <p:spPr>
          <a:xfrm>
            <a:off x="3908992"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Jul</a:t>
            </a:r>
          </a:p>
        </p:txBody>
      </p:sp>
      <p:sp>
        <p:nvSpPr>
          <p:cNvPr id="80" name="Rectángulo 79"/>
          <p:cNvSpPr/>
          <p:nvPr/>
        </p:nvSpPr>
        <p:spPr>
          <a:xfrm>
            <a:off x="4551446"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Aug</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81" name="Rectángulo 80"/>
          <p:cNvSpPr/>
          <p:nvPr/>
        </p:nvSpPr>
        <p:spPr>
          <a:xfrm>
            <a:off x="5193900"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Sep</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82" name="Rectángulo 81"/>
          <p:cNvSpPr/>
          <p:nvPr/>
        </p:nvSpPr>
        <p:spPr>
          <a:xfrm>
            <a:off x="5836354"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Oct</a:t>
            </a:r>
          </a:p>
        </p:txBody>
      </p:sp>
      <p:sp>
        <p:nvSpPr>
          <p:cNvPr id="83" name="Rectángulo 82"/>
          <p:cNvSpPr/>
          <p:nvPr/>
        </p:nvSpPr>
        <p:spPr>
          <a:xfrm>
            <a:off x="6478808"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Nov</a:t>
            </a:r>
          </a:p>
        </p:txBody>
      </p:sp>
      <p:sp>
        <p:nvSpPr>
          <p:cNvPr id="84" name="Rectángulo 83"/>
          <p:cNvSpPr/>
          <p:nvPr/>
        </p:nvSpPr>
        <p:spPr>
          <a:xfrm>
            <a:off x="7121262"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Dec</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85" name="Rectángulo 84"/>
          <p:cNvSpPr/>
          <p:nvPr/>
        </p:nvSpPr>
        <p:spPr>
          <a:xfrm>
            <a:off x="7763716"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Jan</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86" name="Rectángulo 85"/>
          <p:cNvSpPr/>
          <p:nvPr/>
        </p:nvSpPr>
        <p:spPr>
          <a:xfrm>
            <a:off x="8406175"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Feb</a:t>
            </a:r>
          </a:p>
        </p:txBody>
      </p:sp>
      <p:sp>
        <p:nvSpPr>
          <p:cNvPr id="87" name="Rectángulo 86"/>
          <p:cNvSpPr/>
          <p:nvPr/>
        </p:nvSpPr>
        <p:spPr>
          <a:xfrm>
            <a:off x="54268" y="3503611"/>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Jan</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88" name="Rectángulo 87"/>
          <p:cNvSpPr/>
          <p:nvPr/>
        </p:nvSpPr>
        <p:spPr>
          <a:xfrm>
            <a:off x="696722" y="3503611"/>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Feb</a:t>
            </a:r>
          </a:p>
        </p:txBody>
      </p:sp>
      <p:sp>
        <p:nvSpPr>
          <p:cNvPr id="89" name="Rectángulo 88"/>
          <p:cNvSpPr/>
          <p:nvPr/>
        </p:nvSpPr>
        <p:spPr>
          <a:xfrm>
            <a:off x="1339176" y="3503611"/>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Mar</a:t>
            </a:r>
          </a:p>
        </p:txBody>
      </p:sp>
      <p:sp>
        <p:nvSpPr>
          <p:cNvPr id="90" name="Rectangle 56">
            <a:extLst>
              <a:ext uri="{FF2B5EF4-FFF2-40B4-BE49-F238E27FC236}">
                <a16:creationId xmlns:a16="http://schemas.microsoft.com/office/drawing/2014/main" id="{7C527119-4871-4CFC-AAF0-B5CC6BADC66B}"/>
              </a:ext>
            </a:extLst>
          </p:cNvPr>
          <p:cNvSpPr/>
          <p:nvPr/>
        </p:nvSpPr>
        <p:spPr>
          <a:xfrm>
            <a:off x="2181394" y="4033218"/>
            <a:ext cx="675830" cy="415498"/>
          </a:xfrm>
          <a:prstGeom prst="rect">
            <a:avLst/>
          </a:prstGeom>
          <a:solidFill>
            <a:srgbClr val="FFB81C">
              <a:lumMod val="20000"/>
              <a:lumOff val="80000"/>
            </a:srgbClr>
          </a:solidFill>
          <a:ln w="19050">
            <a:solidFill>
              <a:srgbClr val="FFB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srgbClr val="63666A"/>
                </a:solidFill>
                <a:effectLst/>
                <a:uLnTx/>
                <a:uFillTx/>
                <a:latin typeface="+mj-lt"/>
                <a:cs typeface="+mn-cs"/>
              </a:rPr>
              <a:t>Publication: PS-CBA Groups</a:t>
            </a:r>
          </a:p>
        </p:txBody>
      </p:sp>
      <p:sp>
        <p:nvSpPr>
          <p:cNvPr id="91" name="OTLSHAPE_M_7b0996464ffd4cd3a3b383ab1ba22438_Shape">
            <a:extLst>
              <a:ext uri="{FF2B5EF4-FFF2-40B4-BE49-F238E27FC236}">
                <a16:creationId xmlns:a16="http://schemas.microsoft.com/office/drawing/2014/main" id="{CF44EDD7-2E12-4FB2-850A-920D2FFF1DF8}"/>
              </a:ext>
            </a:extLst>
          </p:cNvPr>
          <p:cNvSpPr/>
          <p:nvPr>
            <p:custDataLst>
              <p:tags r:id="rId1"/>
            </p:custDataLst>
          </p:nvPr>
        </p:nvSpPr>
        <p:spPr>
          <a:xfrm>
            <a:off x="2732326" y="3857766"/>
            <a:ext cx="128588" cy="142875"/>
          </a:xfrm>
          <a:prstGeom prst="teardrop">
            <a:avLst/>
          </a:prstGeom>
          <a:solidFill>
            <a:srgbClr val="FFB81C"/>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92" name="OTLSHAPE_M_7b0996464ffd4cd3a3b383ab1ba22438_Shape">
            <a:extLst>
              <a:ext uri="{FF2B5EF4-FFF2-40B4-BE49-F238E27FC236}">
                <a16:creationId xmlns:a16="http://schemas.microsoft.com/office/drawing/2014/main" id="{B2539683-D586-4562-BD46-75076B5F95F1}"/>
              </a:ext>
            </a:extLst>
          </p:cNvPr>
          <p:cNvSpPr/>
          <p:nvPr>
            <p:custDataLst>
              <p:tags r:id="rId2"/>
            </p:custDataLst>
          </p:nvPr>
        </p:nvSpPr>
        <p:spPr>
          <a:xfrm>
            <a:off x="8685283" y="3857766"/>
            <a:ext cx="128588" cy="142875"/>
          </a:xfrm>
          <a:prstGeom prst="teardrop">
            <a:avLst/>
          </a:prstGeom>
          <a:solidFill>
            <a:srgbClr val="00B5E2"/>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93" name="Rectangle 70">
            <a:extLst>
              <a:ext uri="{FF2B5EF4-FFF2-40B4-BE49-F238E27FC236}">
                <a16:creationId xmlns:a16="http://schemas.microsoft.com/office/drawing/2014/main" id="{BC9EEF0C-757C-4618-9B7D-3D227C063ACC}"/>
              </a:ext>
            </a:extLst>
          </p:cNvPr>
          <p:cNvSpPr/>
          <p:nvPr/>
        </p:nvSpPr>
        <p:spPr>
          <a:xfrm>
            <a:off x="8196902" y="4033218"/>
            <a:ext cx="894225" cy="396000"/>
          </a:xfrm>
          <a:prstGeom prst="rect">
            <a:avLst/>
          </a:prstGeom>
          <a:solidFill>
            <a:srgbClr val="00B5E2"/>
          </a:solidFill>
          <a:ln w="19050">
            <a:solidFill>
              <a:srgbClr val="00B5E2"/>
            </a:solidFill>
          </a:ln>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900" i="0" u="none" strike="noStrike" kern="0" cap="none" spc="-4" normalizeH="0" baseline="0" noProof="0" dirty="0" smtClean="0">
                <a:ln>
                  <a:noFill/>
                </a:ln>
                <a:solidFill>
                  <a:schemeClr val="tx1"/>
                </a:solidFill>
                <a:effectLst/>
                <a:uLnTx/>
                <a:uFillTx/>
                <a:latin typeface="+mj-lt"/>
                <a:cs typeface="+mn-cs"/>
              </a:rPr>
              <a:t>Publication:</a:t>
            </a:r>
          </a:p>
          <a:p>
            <a:pPr marL="0" marR="0" lvl="0" indent="0" defTabSz="685800" eaLnBrk="1" fontAlgn="auto" latinLnBrk="0" hangingPunct="1">
              <a:lnSpc>
                <a:spcPct val="100000"/>
              </a:lnSpc>
              <a:spcBef>
                <a:spcPts val="0"/>
              </a:spcBef>
              <a:spcAft>
                <a:spcPts val="0"/>
              </a:spcAft>
              <a:buClrTx/>
              <a:buSzTx/>
              <a:buFontTx/>
              <a:buNone/>
              <a:tabLst/>
              <a:defRPr/>
            </a:pPr>
            <a:r>
              <a:rPr kumimoji="0" lang="es-ES" sz="900" i="0" u="none" strike="noStrike" kern="0" cap="none" spc="-4" normalizeH="0" baseline="0" noProof="0" dirty="0" smtClean="0">
                <a:ln>
                  <a:noFill/>
                </a:ln>
                <a:solidFill>
                  <a:schemeClr val="tx1"/>
                </a:solidFill>
                <a:effectLst/>
                <a:uLnTx/>
                <a:uFillTx/>
                <a:latin typeface="+mj-lt"/>
                <a:cs typeface="+mn-cs"/>
              </a:rPr>
              <a:t>Final TYNDP</a:t>
            </a:r>
            <a:endParaRPr kumimoji="0" lang="es-ES" sz="700" i="0" u="none" strike="noStrike" kern="0" cap="none" spc="-4" normalizeH="0" baseline="0" noProof="0" dirty="0" smtClean="0">
              <a:ln>
                <a:noFill/>
              </a:ln>
              <a:solidFill>
                <a:schemeClr val="tx1"/>
              </a:solidFill>
              <a:effectLst/>
              <a:uLnTx/>
              <a:uFillTx/>
              <a:latin typeface="+mj-lt"/>
              <a:cs typeface="+mn-cs"/>
            </a:endParaRPr>
          </a:p>
        </p:txBody>
      </p:sp>
      <p:sp>
        <p:nvSpPr>
          <p:cNvPr id="94" name="Rectangle: Rounded Corners 21">
            <a:extLst>
              <a:ext uri="{FF2B5EF4-FFF2-40B4-BE49-F238E27FC236}">
                <a16:creationId xmlns:a16="http://schemas.microsoft.com/office/drawing/2014/main" id="{67AF3A4F-AD96-4F8C-A329-DFE298753865}"/>
              </a:ext>
            </a:extLst>
          </p:cNvPr>
          <p:cNvSpPr/>
          <p:nvPr/>
        </p:nvSpPr>
        <p:spPr>
          <a:xfrm>
            <a:off x="2586317" y="4526250"/>
            <a:ext cx="833555" cy="584775"/>
          </a:xfrm>
          <a:prstGeom prst="roundRect">
            <a:avLst>
              <a:gd name="adj" fmla="val 0"/>
            </a:avLst>
          </a:prstGeom>
          <a:solidFill>
            <a:srgbClr val="00B5E2"/>
          </a:solidFill>
          <a:ln w="19050">
            <a:solidFill>
              <a:srgbClr val="00B5E2"/>
            </a:solidFill>
          </a:ln>
        </p:spPr>
        <p:txBody>
          <a:bodyPr wrap="square">
            <a:spAutoFit/>
          </a:bodyPr>
          <a:lstStyle/>
          <a:p>
            <a:pPr defTabSz="685800" fontAlgn="auto">
              <a:spcBef>
                <a:spcPts val="0"/>
              </a:spcBef>
              <a:spcAft>
                <a:spcPts val="0"/>
              </a:spcAft>
            </a:pPr>
            <a:r>
              <a:rPr lang="en-GB" sz="800" kern="0" spc="-4" dirty="0">
                <a:solidFill>
                  <a:schemeClr val="tx1"/>
                </a:solidFill>
                <a:latin typeface="+mj-lt"/>
                <a:cs typeface="+mn-cs"/>
              </a:rPr>
              <a:t>Publication: Scenarios</a:t>
            </a:r>
          </a:p>
          <a:p>
            <a:pPr defTabSz="685800" fontAlgn="auto">
              <a:spcBef>
                <a:spcPts val="0"/>
              </a:spcBef>
              <a:spcAft>
                <a:spcPts val="0"/>
              </a:spcAft>
            </a:pPr>
            <a:r>
              <a:rPr lang="en-GB" sz="800" kern="0" spc="-4" dirty="0">
                <a:solidFill>
                  <a:schemeClr val="tx1"/>
                </a:solidFill>
                <a:latin typeface="+mj-lt"/>
                <a:cs typeface="+mn-cs"/>
              </a:rPr>
              <a:t>TYNDP Report</a:t>
            </a:r>
          </a:p>
        </p:txBody>
      </p:sp>
      <p:sp>
        <p:nvSpPr>
          <p:cNvPr id="95" name="OTLSHAPE_M_7b0996464ffd4cd3a3b383ab1ba22438_Shape">
            <a:extLst>
              <a:ext uri="{FF2B5EF4-FFF2-40B4-BE49-F238E27FC236}">
                <a16:creationId xmlns:a16="http://schemas.microsoft.com/office/drawing/2014/main" id="{B2539683-D586-4562-BD46-75076B5F95F1}"/>
              </a:ext>
            </a:extLst>
          </p:cNvPr>
          <p:cNvSpPr/>
          <p:nvPr>
            <p:custDataLst>
              <p:tags r:id="rId3"/>
            </p:custDataLst>
          </p:nvPr>
        </p:nvSpPr>
        <p:spPr>
          <a:xfrm>
            <a:off x="3563888" y="3857766"/>
            <a:ext cx="128588" cy="142875"/>
          </a:xfrm>
          <a:prstGeom prst="teardrop">
            <a:avLst/>
          </a:prstGeom>
          <a:solidFill>
            <a:srgbClr val="FFB81C"/>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96" name="Rectangle: Rounded Corners 21">
            <a:extLst>
              <a:ext uri="{FF2B5EF4-FFF2-40B4-BE49-F238E27FC236}">
                <a16:creationId xmlns:a16="http://schemas.microsoft.com/office/drawing/2014/main" id="{871646D5-A4DD-4C26-BA67-5C65DB6F2A9B}"/>
              </a:ext>
            </a:extLst>
          </p:cNvPr>
          <p:cNvSpPr/>
          <p:nvPr/>
        </p:nvSpPr>
        <p:spPr>
          <a:xfrm>
            <a:off x="54268" y="2497611"/>
            <a:ext cx="5424571" cy="359094"/>
          </a:xfrm>
          <a:prstGeom prst="roundRect">
            <a:avLst/>
          </a:prstGeom>
          <a:solidFill>
            <a:srgbClr val="9CB700">
              <a:lumMod val="20000"/>
              <a:lumOff val="80000"/>
            </a:srgbClr>
          </a:solidFill>
          <a:ln w="25400" cap="flat" cmpd="sng" algn="ctr">
            <a:solidFill>
              <a:srgbClr val="9CB7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63666A"/>
                </a:solidFill>
                <a:effectLst/>
                <a:uLnTx/>
                <a:uFillTx/>
                <a:latin typeface="+mj-lt"/>
                <a:ea typeface="+mn-ea"/>
                <a:cs typeface="Calibri" panose="020F0502020204030204" pitchFamily="34" charset="0"/>
              </a:rPr>
              <a:t>Project Assessment</a:t>
            </a:r>
            <a:endParaRPr kumimoji="0" lang="en-GB" sz="900" b="0" i="1" u="none" strike="noStrike" kern="0" cap="none" spc="0" normalizeH="0" baseline="0" noProof="0" dirty="0">
              <a:ln>
                <a:noFill/>
              </a:ln>
              <a:solidFill>
                <a:srgbClr val="FFB81C"/>
              </a:solidFill>
              <a:effectLst/>
              <a:uLnTx/>
              <a:uFillTx/>
              <a:latin typeface="+mj-lt"/>
              <a:ea typeface="+mn-ea"/>
              <a:cs typeface="Calibri" panose="020F0502020204030204" pitchFamily="34" charset="0"/>
            </a:endParaRPr>
          </a:p>
        </p:txBody>
      </p:sp>
      <p:sp>
        <p:nvSpPr>
          <p:cNvPr id="97" name="Rectangle: Rounded Corners 20">
            <a:extLst>
              <a:ext uri="{FF2B5EF4-FFF2-40B4-BE49-F238E27FC236}">
                <a16:creationId xmlns:a16="http://schemas.microsoft.com/office/drawing/2014/main" id="{5055702A-A9FA-416D-A0CD-2F51A0FDE6B1}"/>
              </a:ext>
            </a:extLst>
          </p:cNvPr>
          <p:cNvSpPr/>
          <p:nvPr/>
        </p:nvSpPr>
        <p:spPr>
          <a:xfrm>
            <a:off x="6732241" y="2931906"/>
            <a:ext cx="1031476" cy="359095"/>
          </a:xfrm>
          <a:prstGeom prst="roundRect">
            <a:avLst/>
          </a:prstGeom>
          <a:solidFill>
            <a:sysClr val="window" lastClr="FFFFFF">
              <a:lumMod val="95000"/>
            </a:sysClr>
          </a:solidFill>
          <a:ln w="25400" cap="flat" cmpd="sng" algn="ctr">
            <a:solidFill>
              <a:srgbClr val="63666A"/>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err="1" smtClean="0">
                <a:ln>
                  <a:noFill/>
                </a:ln>
                <a:solidFill>
                  <a:srgbClr val="63666A"/>
                </a:solidFill>
                <a:effectLst/>
                <a:uLnTx/>
                <a:uFillTx/>
                <a:latin typeface="+mj-lt"/>
                <a:ea typeface="+mn-ea"/>
                <a:cs typeface="Calibri" panose="020F0502020204030204" pitchFamily="34" charset="0"/>
              </a:rPr>
              <a:t>ACER´s</a:t>
            </a:r>
            <a:r>
              <a:rPr kumimoji="0" lang="es-ES" sz="900" b="0" i="0" u="none" strike="noStrike" kern="0" cap="none" spc="0" normalizeH="0" baseline="0" noProof="0" dirty="0" smtClean="0">
                <a:ln>
                  <a:noFill/>
                </a:ln>
                <a:solidFill>
                  <a:srgbClr val="63666A"/>
                </a:solidFill>
                <a:effectLst/>
                <a:uLnTx/>
                <a:uFillTx/>
                <a:latin typeface="+mj-lt"/>
                <a:ea typeface="+mn-ea"/>
                <a:cs typeface="Calibri" panose="020F0502020204030204" pitchFamily="34" charset="0"/>
              </a:rPr>
              <a:t> </a:t>
            </a:r>
            <a:r>
              <a:rPr kumimoji="0" lang="es-ES" sz="900" b="0" i="0" u="none" strike="noStrike" kern="0" cap="none" spc="0" normalizeH="0" baseline="0" noProof="0" dirty="0" err="1" smtClean="0">
                <a:ln>
                  <a:noFill/>
                </a:ln>
                <a:solidFill>
                  <a:srgbClr val="63666A"/>
                </a:solidFill>
                <a:effectLst/>
                <a:uLnTx/>
                <a:uFillTx/>
                <a:latin typeface="+mj-lt"/>
                <a:ea typeface="+mn-ea"/>
                <a:cs typeface="Calibri" panose="020F0502020204030204" pitchFamily="34" charset="0"/>
              </a:rPr>
              <a:t>opinion</a:t>
            </a:r>
            <a:endParaRPr kumimoji="0" lang="es-ES" sz="900" b="0" i="0" u="none" strike="noStrike" kern="0" cap="none" spc="0" normalizeH="0" baseline="0" noProof="0" dirty="0">
              <a:ln>
                <a:noFill/>
              </a:ln>
              <a:solidFill>
                <a:srgbClr val="63666A"/>
              </a:solidFill>
              <a:effectLst/>
              <a:uLnTx/>
              <a:uFillTx/>
              <a:latin typeface="+mj-lt"/>
              <a:ea typeface="+mn-ea"/>
              <a:cs typeface="Calibri" panose="020F0502020204030204" pitchFamily="34" charset="0"/>
            </a:endParaRPr>
          </a:p>
        </p:txBody>
      </p:sp>
      <p:sp>
        <p:nvSpPr>
          <p:cNvPr id="98" name="OTLSHAPE_TB_00000000000000000000000000000000_RightEndCaps">
            <a:extLst>
              <a:ext uri="{FF2B5EF4-FFF2-40B4-BE49-F238E27FC236}">
                <a16:creationId xmlns:a16="http://schemas.microsoft.com/office/drawing/2014/main" id="{C7551801-31C2-4FAB-90DB-BD7CE97091BB}"/>
              </a:ext>
            </a:extLst>
          </p:cNvPr>
          <p:cNvSpPr txBox="1"/>
          <p:nvPr>
            <p:custDataLst>
              <p:tags r:id="rId4"/>
            </p:custDataLst>
          </p:nvPr>
        </p:nvSpPr>
        <p:spPr>
          <a:xfrm>
            <a:off x="7769303" y="3348983"/>
            <a:ext cx="642413" cy="153888"/>
          </a:xfrm>
          <a:prstGeom prst="rect">
            <a:avLst/>
          </a:prstGeom>
          <a:noFill/>
        </p:spPr>
        <p:txBody>
          <a:bodyPr vert="horz" wrap="square" lIns="0" tIns="0" rIns="0" bIns="0" rtlCol="0" anchor="ctr" anchorCtr="0">
            <a:spAutoFit/>
          </a:bodyPr>
          <a:lstStyle/>
          <a:p>
            <a:pPr defTabSz="685800" fontAlgn="auto">
              <a:spcBef>
                <a:spcPts val="0"/>
              </a:spcBef>
              <a:spcAft>
                <a:spcPts val="0"/>
              </a:spcAft>
              <a:defRPr/>
            </a:pPr>
            <a:r>
              <a:rPr lang="es-ES" sz="1000" spc="-20" dirty="0" smtClean="0">
                <a:solidFill>
                  <a:prstClr val="white">
                    <a:lumMod val="50000"/>
                  </a:prstClr>
                </a:solidFill>
                <a:latin typeface="+mj-lt"/>
                <a:cs typeface="+mn-cs"/>
              </a:rPr>
              <a:t>2021</a:t>
            </a:r>
            <a:endParaRPr lang="es-ES" sz="1000" spc="-20" dirty="0">
              <a:solidFill>
                <a:prstClr val="white">
                  <a:lumMod val="50000"/>
                </a:prstClr>
              </a:solidFill>
              <a:latin typeface="+mj-lt"/>
              <a:cs typeface="+mn-cs"/>
            </a:endParaRPr>
          </a:p>
        </p:txBody>
      </p:sp>
      <p:sp>
        <p:nvSpPr>
          <p:cNvPr id="99" name="OTLSHAPE_TB_00000000000000000000000000000000_RightEndCaps">
            <a:extLst>
              <a:ext uri="{FF2B5EF4-FFF2-40B4-BE49-F238E27FC236}">
                <a16:creationId xmlns:a16="http://schemas.microsoft.com/office/drawing/2014/main" id="{C7551801-31C2-4FAB-90DB-BD7CE97091BB}"/>
              </a:ext>
            </a:extLst>
          </p:cNvPr>
          <p:cNvSpPr txBox="1"/>
          <p:nvPr>
            <p:custDataLst>
              <p:tags r:id="rId5"/>
            </p:custDataLst>
          </p:nvPr>
        </p:nvSpPr>
        <p:spPr>
          <a:xfrm>
            <a:off x="69803" y="3345803"/>
            <a:ext cx="642413" cy="153888"/>
          </a:xfrm>
          <a:prstGeom prst="rect">
            <a:avLst/>
          </a:prstGeom>
          <a:noFill/>
        </p:spPr>
        <p:txBody>
          <a:bodyPr vert="horz" wrap="square" lIns="0" tIns="0" rIns="0" bIns="0" rtlCol="0" anchor="ctr" anchorCtr="0">
            <a:spAutoFit/>
          </a:bodyPr>
          <a:lstStyle/>
          <a:p>
            <a:pPr defTabSz="685800" fontAlgn="auto">
              <a:spcBef>
                <a:spcPts val="0"/>
              </a:spcBef>
              <a:spcAft>
                <a:spcPts val="0"/>
              </a:spcAft>
              <a:defRPr/>
            </a:pPr>
            <a:r>
              <a:rPr lang="es-ES" sz="1000" spc="-20" dirty="0" smtClean="0">
                <a:solidFill>
                  <a:prstClr val="white">
                    <a:lumMod val="50000"/>
                  </a:prstClr>
                </a:solidFill>
                <a:latin typeface="+mj-lt"/>
                <a:cs typeface="+mn-cs"/>
              </a:rPr>
              <a:t>2020</a:t>
            </a:r>
            <a:endParaRPr lang="es-ES" sz="1000" spc="-20" dirty="0">
              <a:solidFill>
                <a:prstClr val="white">
                  <a:lumMod val="50000"/>
                </a:prstClr>
              </a:solidFill>
              <a:latin typeface="+mj-lt"/>
              <a:cs typeface="+mn-cs"/>
            </a:endParaRPr>
          </a:p>
        </p:txBody>
      </p:sp>
      <p:sp>
        <p:nvSpPr>
          <p:cNvPr id="100" name="Rectangle: Rounded Corners 21">
            <a:extLst>
              <a:ext uri="{FF2B5EF4-FFF2-40B4-BE49-F238E27FC236}">
                <a16:creationId xmlns:a16="http://schemas.microsoft.com/office/drawing/2014/main" id="{871646D5-A4DD-4C26-BA67-5C65DB6F2A9B}"/>
              </a:ext>
            </a:extLst>
          </p:cNvPr>
          <p:cNvSpPr/>
          <p:nvPr/>
        </p:nvSpPr>
        <p:spPr>
          <a:xfrm>
            <a:off x="54268" y="2931905"/>
            <a:ext cx="4358493" cy="359094"/>
          </a:xfrm>
          <a:prstGeom prst="roundRect">
            <a:avLst/>
          </a:prstGeom>
          <a:solidFill>
            <a:srgbClr val="9CB700">
              <a:lumMod val="20000"/>
              <a:lumOff val="80000"/>
            </a:srgbClr>
          </a:solidFill>
          <a:ln w="25400" cap="flat" cmpd="sng" algn="ctr">
            <a:solidFill>
              <a:srgbClr val="9CB7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63666A"/>
                </a:solidFill>
                <a:effectLst/>
                <a:uLnTx/>
                <a:uFillTx/>
                <a:latin typeface="+mj-lt"/>
                <a:ea typeface="+mn-ea"/>
                <a:cs typeface="Calibri" panose="020F0502020204030204" pitchFamily="34" charset="0"/>
              </a:rPr>
              <a:t>System Assessment</a:t>
            </a:r>
            <a:endParaRPr kumimoji="0" lang="en-GB" sz="900" b="0" i="1" u="none" strike="noStrike" kern="0" cap="none" spc="0" normalizeH="0" baseline="0" noProof="0" dirty="0">
              <a:ln>
                <a:noFill/>
              </a:ln>
              <a:solidFill>
                <a:srgbClr val="FFB81C"/>
              </a:solidFill>
              <a:effectLst/>
              <a:uLnTx/>
              <a:uFillTx/>
              <a:latin typeface="+mj-lt"/>
              <a:ea typeface="+mn-ea"/>
              <a:cs typeface="Calibri" panose="020F0502020204030204" pitchFamily="34" charset="0"/>
            </a:endParaRPr>
          </a:p>
        </p:txBody>
      </p:sp>
      <p:sp>
        <p:nvSpPr>
          <p:cNvPr id="101" name="OTLSHAPE_M_7b0996464ffd4cd3a3b383ab1ba22438_Shape">
            <a:extLst>
              <a:ext uri="{FF2B5EF4-FFF2-40B4-BE49-F238E27FC236}">
                <a16:creationId xmlns:a16="http://schemas.microsoft.com/office/drawing/2014/main" id="{B2539683-D586-4562-BD46-75076B5F95F1}"/>
              </a:ext>
            </a:extLst>
          </p:cNvPr>
          <p:cNvSpPr/>
          <p:nvPr>
            <p:custDataLst>
              <p:tags r:id="rId6"/>
            </p:custDataLst>
          </p:nvPr>
        </p:nvSpPr>
        <p:spPr>
          <a:xfrm>
            <a:off x="4412761" y="3857766"/>
            <a:ext cx="128588" cy="142875"/>
          </a:xfrm>
          <a:prstGeom prst="teardrop">
            <a:avLst/>
          </a:prstGeom>
          <a:solidFill>
            <a:srgbClr val="FFB81C"/>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102" name="Rectangle: Rounded Corners 21">
            <a:extLst>
              <a:ext uri="{FF2B5EF4-FFF2-40B4-BE49-F238E27FC236}">
                <a16:creationId xmlns:a16="http://schemas.microsoft.com/office/drawing/2014/main" id="{67AF3A4F-AD96-4F8C-A329-DFE298753865}"/>
              </a:ext>
            </a:extLst>
          </p:cNvPr>
          <p:cNvSpPr/>
          <p:nvPr/>
        </p:nvSpPr>
        <p:spPr>
          <a:xfrm>
            <a:off x="3735621" y="4033218"/>
            <a:ext cx="929762" cy="630942"/>
          </a:xfrm>
          <a:prstGeom prst="roundRect">
            <a:avLst>
              <a:gd name="adj" fmla="val 0"/>
            </a:avLst>
          </a:prstGeom>
          <a:solidFill>
            <a:srgbClr val="FFB81C">
              <a:lumMod val="20000"/>
              <a:lumOff val="80000"/>
            </a:srgbClr>
          </a:solidFill>
          <a:ln w="19050">
            <a:solidFill>
              <a:srgbClr val="FFB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srgbClr val="63666A"/>
                </a:solidFill>
                <a:effectLst/>
                <a:uLnTx/>
                <a:uFillTx/>
                <a:latin typeface="+mj-lt"/>
                <a:cs typeface="+mn-cs"/>
              </a:rPr>
              <a:t>TYNDP Chapters: Approval of the Assessment and Infrastructure Reports</a:t>
            </a:r>
          </a:p>
        </p:txBody>
      </p:sp>
      <p:sp>
        <p:nvSpPr>
          <p:cNvPr id="103" name="OTLSHAPE_M_7b0996464ffd4cd3a3b383ab1ba22438_Shape">
            <a:extLst>
              <a:ext uri="{FF2B5EF4-FFF2-40B4-BE49-F238E27FC236}">
                <a16:creationId xmlns:a16="http://schemas.microsoft.com/office/drawing/2014/main" id="{B2539683-D586-4562-BD46-75076B5F95F1}"/>
              </a:ext>
            </a:extLst>
          </p:cNvPr>
          <p:cNvSpPr/>
          <p:nvPr>
            <p:custDataLst>
              <p:tags r:id="rId7"/>
            </p:custDataLst>
          </p:nvPr>
        </p:nvSpPr>
        <p:spPr>
          <a:xfrm>
            <a:off x="5364088" y="3857766"/>
            <a:ext cx="128588" cy="142875"/>
          </a:xfrm>
          <a:prstGeom prst="teardrop">
            <a:avLst/>
          </a:prstGeom>
          <a:solidFill>
            <a:srgbClr val="FFB81C"/>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104" name="Rectangle: Rounded Corners 21">
            <a:extLst>
              <a:ext uri="{FF2B5EF4-FFF2-40B4-BE49-F238E27FC236}">
                <a16:creationId xmlns:a16="http://schemas.microsoft.com/office/drawing/2014/main" id="{67AF3A4F-AD96-4F8C-A329-DFE298753865}"/>
              </a:ext>
            </a:extLst>
          </p:cNvPr>
          <p:cNvSpPr/>
          <p:nvPr/>
        </p:nvSpPr>
        <p:spPr>
          <a:xfrm>
            <a:off x="5725877" y="4033218"/>
            <a:ext cx="718331" cy="415498"/>
          </a:xfrm>
          <a:prstGeom prst="roundRect">
            <a:avLst>
              <a:gd name="adj" fmla="val 0"/>
            </a:avLst>
          </a:prstGeom>
          <a:solidFill>
            <a:srgbClr val="FFB81C">
              <a:lumMod val="20000"/>
              <a:lumOff val="80000"/>
            </a:srgbClr>
          </a:solidFill>
          <a:ln w="19050">
            <a:solidFill>
              <a:srgbClr val="FFB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srgbClr val="63666A"/>
                </a:solidFill>
                <a:effectLst/>
                <a:uLnTx/>
                <a:uFillTx/>
                <a:latin typeface="+mj-lt"/>
                <a:cs typeface="+mn-cs"/>
              </a:rPr>
              <a:t>Approval of Draft TYNDP by the Board</a:t>
            </a:r>
          </a:p>
        </p:txBody>
      </p:sp>
      <p:sp>
        <p:nvSpPr>
          <p:cNvPr id="105" name="Rectangle: Rounded Corners 21">
            <a:extLst>
              <a:ext uri="{FF2B5EF4-FFF2-40B4-BE49-F238E27FC236}">
                <a16:creationId xmlns:a16="http://schemas.microsoft.com/office/drawing/2014/main" id="{67AF3A4F-AD96-4F8C-A329-DFE298753865}"/>
              </a:ext>
            </a:extLst>
          </p:cNvPr>
          <p:cNvSpPr/>
          <p:nvPr/>
        </p:nvSpPr>
        <p:spPr>
          <a:xfrm>
            <a:off x="5948589" y="4526250"/>
            <a:ext cx="853282" cy="569343"/>
          </a:xfrm>
          <a:prstGeom prst="roundRect">
            <a:avLst>
              <a:gd name="adj" fmla="val 0"/>
            </a:avLst>
          </a:prstGeom>
          <a:solidFill>
            <a:srgbClr val="00B5E2">
              <a:lumMod val="20000"/>
              <a:lumOff val="80000"/>
            </a:srgbClr>
          </a:solidFill>
          <a:ln w="25400" cap="flat" cmpd="sng" algn="ctr">
            <a:solidFill>
              <a:srgbClr val="00B5E2"/>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defRPr/>
            </a:pPr>
            <a:r>
              <a:rPr lang="en-GB" sz="700" b="0" kern="0" dirty="0">
                <a:solidFill>
                  <a:srgbClr val="63666A"/>
                </a:solidFill>
                <a:latin typeface="+mj-lt"/>
                <a:cs typeface="+mn-cs"/>
              </a:rPr>
              <a:t>Publication: </a:t>
            </a:r>
            <a:r>
              <a:rPr lang="en-GB" sz="700" kern="0" dirty="0">
                <a:solidFill>
                  <a:srgbClr val="63666A"/>
                </a:solidFill>
                <a:latin typeface="+mj-lt"/>
                <a:cs typeface="+mn-cs"/>
              </a:rPr>
              <a:t>Draft TYNDP </a:t>
            </a:r>
            <a:r>
              <a:rPr lang="en-GB" sz="700" b="0" kern="0" dirty="0">
                <a:solidFill>
                  <a:srgbClr val="63666A"/>
                </a:solidFill>
                <a:latin typeface="+mj-lt"/>
                <a:cs typeface="+mn-cs"/>
              </a:rPr>
              <a:t>report &amp; Project Fiches</a:t>
            </a:r>
          </a:p>
        </p:txBody>
      </p:sp>
      <p:sp>
        <p:nvSpPr>
          <p:cNvPr id="106" name="OTLSHAPE_M_7b0996464ffd4cd3a3b383ab1ba22438_Shape">
            <a:extLst>
              <a:ext uri="{FF2B5EF4-FFF2-40B4-BE49-F238E27FC236}">
                <a16:creationId xmlns:a16="http://schemas.microsoft.com/office/drawing/2014/main" id="{B2539683-D586-4562-BD46-75076B5F95F1}"/>
              </a:ext>
            </a:extLst>
          </p:cNvPr>
          <p:cNvSpPr/>
          <p:nvPr>
            <p:custDataLst>
              <p:tags r:id="rId8"/>
            </p:custDataLst>
          </p:nvPr>
        </p:nvSpPr>
        <p:spPr>
          <a:xfrm>
            <a:off x="6340209" y="3861833"/>
            <a:ext cx="128588" cy="142875"/>
          </a:xfrm>
          <a:prstGeom prst="teardrop">
            <a:avLst/>
          </a:prstGeom>
          <a:solidFill>
            <a:srgbClr val="00B5E2"/>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107" name="Rectangle: Rounded Corners 21">
            <a:extLst>
              <a:ext uri="{FF2B5EF4-FFF2-40B4-BE49-F238E27FC236}">
                <a16:creationId xmlns:a16="http://schemas.microsoft.com/office/drawing/2014/main" id="{67AF3A4F-AD96-4F8C-A329-DFE298753865}"/>
              </a:ext>
            </a:extLst>
          </p:cNvPr>
          <p:cNvSpPr/>
          <p:nvPr/>
        </p:nvSpPr>
        <p:spPr>
          <a:xfrm>
            <a:off x="7319120" y="4033218"/>
            <a:ext cx="731335" cy="415498"/>
          </a:xfrm>
          <a:prstGeom prst="roundRect">
            <a:avLst>
              <a:gd name="adj" fmla="val 0"/>
            </a:avLst>
          </a:prstGeom>
          <a:solidFill>
            <a:srgbClr val="FFB81C">
              <a:lumMod val="20000"/>
              <a:lumOff val="80000"/>
            </a:srgbClr>
          </a:solidFill>
          <a:ln w="19050">
            <a:solidFill>
              <a:srgbClr val="FFB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srgbClr val="63666A"/>
                </a:solidFill>
                <a:effectLst/>
                <a:uLnTx/>
                <a:uFillTx/>
                <a:latin typeface="+mj-lt"/>
                <a:cs typeface="+mn-cs"/>
              </a:rPr>
              <a:t>Approval of Final TYNDP by the GA</a:t>
            </a:r>
          </a:p>
        </p:txBody>
      </p:sp>
      <p:sp>
        <p:nvSpPr>
          <p:cNvPr id="108" name="OTLSHAPE_M_7b0996464ffd4cd3a3b383ab1ba22438_Shape">
            <a:extLst>
              <a:ext uri="{FF2B5EF4-FFF2-40B4-BE49-F238E27FC236}">
                <a16:creationId xmlns:a16="http://schemas.microsoft.com/office/drawing/2014/main" id="{B2539683-D586-4562-BD46-75076B5F95F1}"/>
              </a:ext>
            </a:extLst>
          </p:cNvPr>
          <p:cNvSpPr/>
          <p:nvPr>
            <p:custDataLst>
              <p:tags r:id="rId9"/>
            </p:custDataLst>
          </p:nvPr>
        </p:nvSpPr>
        <p:spPr>
          <a:xfrm>
            <a:off x="7899796" y="3857766"/>
            <a:ext cx="128588" cy="142875"/>
          </a:xfrm>
          <a:prstGeom prst="teardrop">
            <a:avLst/>
          </a:prstGeom>
          <a:solidFill>
            <a:srgbClr val="FFB81C"/>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109" name="OTLSHAPE_M_7b0996464ffd4cd3a3b383ab1ba22438_Shape">
            <a:extLst>
              <a:ext uri="{FF2B5EF4-FFF2-40B4-BE49-F238E27FC236}">
                <a16:creationId xmlns:a16="http://schemas.microsoft.com/office/drawing/2014/main" id="{B2539683-D586-4562-BD46-75076B5F95F1}"/>
              </a:ext>
            </a:extLst>
          </p:cNvPr>
          <p:cNvSpPr/>
          <p:nvPr>
            <p:custDataLst>
              <p:tags r:id="rId10"/>
            </p:custDataLst>
          </p:nvPr>
        </p:nvSpPr>
        <p:spPr>
          <a:xfrm>
            <a:off x="5948589" y="3857766"/>
            <a:ext cx="128588" cy="142875"/>
          </a:xfrm>
          <a:prstGeom prst="teardrop">
            <a:avLst/>
          </a:prstGeom>
          <a:solidFill>
            <a:srgbClr val="FFB81C"/>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110" name="Rectangle: Rounded Corners 21">
            <a:extLst>
              <a:ext uri="{FF2B5EF4-FFF2-40B4-BE49-F238E27FC236}">
                <a16:creationId xmlns:a16="http://schemas.microsoft.com/office/drawing/2014/main" id="{67AF3A4F-AD96-4F8C-A329-DFE298753865}"/>
              </a:ext>
            </a:extLst>
          </p:cNvPr>
          <p:cNvSpPr/>
          <p:nvPr/>
        </p:nvSpPr>
        <p:spPr>
          <a:xfrm>
            <a:off x="4773387" y="4033218"/>
            <a:ext cx="737574" cy="415498"/>
          </a:xfrm>
          <a:prstGeom prst="roundRect">
            <a:avLst>
              <a:gd name="adj" fmla="val 0"/>
            </a:avLst>
          </a:prstGeom>
          <a:solidFill>
            <a:srgbClr val="FFB81C">
              <a:lumMod val="20000"/>
              <a:lumOff val="80000"/>
            </a:srgbClr>
          </a:solidFill>
          <a:ln w="19050">
            <a:solidFill>
              <a:srgbClr val="FFB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srgbClr val="63666A"/>
                </a:solidFill>
                <a:effectLst/>
                <a:uLnTx/>
                <a:uFillTx/>
                <a:latin typeface="+mj-lt"/>
                <a:cs typeface="+mn-cs"/>
              </a:rPr>
              <a:t>Approval of Draft TYNDP by INV WG</a:t>
            </a:r>
          </a:p>
        </p:txBody>
      </p:sp>
      <p:sp>
        <p:nvSpPr>
          <p:cNvPr id="111" name="Rectángulo 110"/>
          <p:cNvSpPr/>
          <p:nvPr/>
        </p:nvSpPr>
        <p:spPr>
          <a:xfrm>
            <a:off x="4766469" y="4448716"/>
            <a:ext cx="950741" cy="630942"/>
          </a:xfrm>
          <a:prstGeom prst="rect">
            <a:avLst/>
          </a:prstGeom>
        </p:spPr>
        <p:txBody>
          <a:bodyPr wrap="square">
            <a:spAutoFit/>
          </a:bodyPr>
          <a:lstStyle/>
          <a:p>
            <a:pPr defTabSz="685800" fontAlgn="auto">
              <a:spcBef>
                <a:spcPts val="0"/>
              </a:spcBef>
              <a:spcAft>
                <a:spcPts val="0"/>
              </a:spcAft>
            </a:pPr>
            <a:r>
              <a:rPr lang="en-GB" sz="700" b="0" spc="-4" dirty="0" smtClean="0">
                <a:solidFill>
                  <a:prstClr val="white">
                    <a:lumMod val="50000"/>
                  </a:prstClr>
                </a:solidFill>
                <a:latin typeface="+mj-lt"/>
                <a:cs typeface="+mn-cs"/>
              </a:rPr>
              <a:t>Infrastructure &amp; Assessment Reports; Maps; Gas Quality  Outlook; Annexes</a:t>
            </a:r>
            <a:endParaRPr lang="en-GB" sz="700" b="0" spc="-4" dirty="0">
              <a:solidFill>
                <a:prstClr val="white">
                  <a:lumMod val="50000"/>
                </a:prstClr>
              </a:solidFill>
              <a:latin typeface="+mj-lt"/>
              <a:cs typeface="+mn-cs"/>
            </a:endParaRPr>
          </a:p>
        </p:txBody>
      </p:sp>
      <p:sp>
        <p:nvSpPr>
          <p:cNvPr id="41" name="Rectangle: Rounded Corners 21">
            <a:extLst>
              <a:ext uri="{FF2B5EF4-FFF2-40B4-BE49-F238E27FC236}">
                <a16:creationId xmlns:a16="http://schemas.microsoft.com/office/drawing/2014/main" id="{67AF3A4F-AD96-4F8C-A329-DFE298753865}"/>
              </a:ext>
            </a:extLst>
          </p:cNvPr>
          <p:cNvSpPr/>
          <p:nvPr/>
        </p:nvSpPr>
        <p:spPr>
          <a:xfrm>
            <a:off x="2948084" y="4033218"/>
            <a:ext cx="732913" cy="415498"/>
          </a:xfrm>
          <a:prstGeom prst="roundRect">
            <a:avLst>
              <a:gd name="adj" fmla="val 0"/>
            </a:avLst>
          </a:prstGeom>
          <a:solidFill>
            <a:srgbClr val="FFB81C">
              <a:lumMod val="20000"/>
              <a:lumOff val="80000"/>
            </a:srgbClr>
          </a:solidFill>
          <a:ln w="19050">
            <a:solidFill>
              <a:srgbClr val="FFB81C"/>
            </a:solidFill>
          </a:ln>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700" b="0" i="0" u="none" strike="noStrike" kern="0" cap="none" spc="-4" normalizeH="0" baseline="0" noProof="0" dirty="0" smtClean="0">
                <a:ln>
                  <a:noFill/>
                </a:ln>
                <a:solidFill>
                  <a:prstClr val="white">
                    <a:lumMod val="50000"/>
                  </a:prstClr>
                </a:solidFill>
                <a:effectLst/>
                <a:uLnTx/>
                <a:uFillTx/>
                <a:latin typeface="+mj-lt"/>
                <a:cs typeface="+mn-cs"/>
              </a:rPr>
              <a:t>Submission &amp;</a:t>
            </a:r>
            <a:r>
              <a:rPr kumimoji="0" lang="en-GB" sz="700" b="0" i="0" u="none" strike="noStrike" kern="0" cap="none" spc="-4" normalizeH="0" noProof="0" dirty="0" smtClean="0">
                <a:ln>
                  <a:noFill/>
                </a:ln>
                <a:solidFill>
                  <a:prstClr val="white">
                    <a:lumMod val="50000"/>
                  </a:prstClr>
                </a:solidFill>
                <a:effectLst/>
                <a:uLnTx/>
                <a:uFillTx/>
                <a:latin typeface="+mj-lt"/>
                <a:cs typeface="+mn-cs"/>
              </a:rPr>
              <a:t> update of ETRs</a:t>
            </a:r>
            <a:endParaRPr kumimoji="0" lang="en-GB" sz="700" b="0" i="0" u="none" strike="noStrike" kern="0" cap="none" spc="-4" normalizeH="0" baseline="0" noProof="0" dirty="0" smtClean="0">
              <a:ln>
                <a:noFill/>
              </a:ln>
              <a:solidFill>
                <a:prstClr val="white">
                  <a:lumMod val="50000"/>
                </a:prstClr>
              </a:solidFill>
              <a:effectLst/>
              <a:uLnTx/>
              <a:uFillTx/>
              <a:latin typeface="+mj-lt"/>
              <a:cs typeface="+mn-cs"/>
            </a:endParaRPr>
          </a:p>
        </p:txBody>
      </p:sp>
      <p:sp>
        <p:nvSpPr>
          <p:cNvPr id="42" name="OTLSHAPE_M_7b0996464ffd4cd3a3b383ab1ba22438_Shape">
            <a:extLst>
              <a:ext uri="{FF2B5EF4-FFF2-40B4-BE49-F238E27FC236}">
                <a16:creationId xmlns:a16="http://schemas.microsoft.com/office/drawing/2014/main" id="{B2539683-D586-4562-BD46-75076B5F95F1}"/>
              </a:ext>
            </a:extLst>
          </p:cNvPr>
          <p:cNvSpPr/>
          <p:nvPr>
            <p:custDataLst>
              <p:tags r:id="rId11"/>
            </p:custDataLst>
          </p:nvPr>
        </p:nvSpPr>
        <p:spPr>
          <a:xfrm>
            <a:off x="3275012" y="3857766"/>
            <a:ext cx="128588" cy="142875"/>
          </a:xfrm>
          <a:prstGeom prst="teardrop">
            <a:avLst/>
          </a:prstGeom>
          <a:solidFill>
            <a:srgbClr val="00B5E2"/>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43" name="Rectangle: Rounded Corners 20">
            <a:extLst>
              <a:ext uri="{FF2B5EF4-FFF2-40B4-BE49-F238E27FC236}">
                <a16:creationId xmlns:a16="http://schemas.microsoft.com/office/drawing/2014/main" id="{5055702A-A9FA-416D-A0CD-2F51A0FDE6B1}"/>
              </a:ext>
            </a:extLst>
          </p:cNvPr>
          <p:cNvSpPr/>
          <p:nvPr/>
        </p:nvSpPr>
        <p:spPr>
          <a:xfrm>
            <a:off x="6478808" y="2492896"/>
            <a:ext cx="1117528" cy="359095"/>
          </a:xfrm>
          <a:prstGeom prst="roundRect">
            <a:avLst/>
          </a:prstGeom>
          <a:solidFill>
            <a:sysClr val="window" lastClr="FFFFFF">
              <a:lumMod val="95000"/>
            </a:sysClr>
          </a:solidFill>
          <a:ln w="25400" cap="flat" cmpd="sng" algn="ctr">
            <a:solidFill>
              <a:srgbClr val="63666A"/>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lang="es-ES" sz="900" b="0" kern="0" dirty="0" err="1">
                <a:solidFill>
                  <a:srgbClr val="63666A"/>
                </a:solidFill>
                <a:latin typeface="+mj-lt"/>
                <a:cs typeface="Calibri" panose="020F0502020204030204" pitchFamily="34" charset="0"/>
              </a:rPr>
              <a:t>Public</a:t>
            </a:r>
            <a:r>
              <a:rPr lang="es-ES" sz="900" b="0" kern="0" dirty="0">
                <a:solidFill>
                  <a:srgbClr val="63666A"/>
                </a:solidFill>
                <a:latin typeface="+mj-lt"/>
                <a:cs typeface="Calibri" panose="020F0502020204030204" pitchFamily="34" charset="0"/>
              </a:rPr>
              <a:t> </a:t>
            </a:r>
            <a:r>
              <a:rPr lang="es-ES" sz="900" b="0" kern="0" dirty="0" err="1" smtClean="0">
                <a:solidFill>
                  <a:srgbClr val="63666A"/>
                </a:solidFill>
                <a:latin typeface="+mj-lt"/>
                <a:cs typeface="Calibri" panose="020F0502020204030204" pitchFamily="34" charset="0"/>
              </a:rPr>
              <a:t>consultation</a:t>
            </a:r>
            <a:endParaRPr lang="es-ES" sz="900" b="0" kern="0" dirty="0">
              <a:solidFill>
                <a:srgbClr val="63666A"/>
              </a:solidFill>
              <a:latin typeface="+mj-lt"/>
              <a:cs typeface="Calibri" panose="020F0502020204030204" pitchFamily="34" charset="0"/>
            </a:endParaRPr>
          </a:p>
        </p:txBody>
      </p:sp>
      <p:sp>
        <p:nvSpPr>
          <p:cNvPr id="44" name="Rectangle: Rounded Corners 21">
            <a:extLst>
              <a:ext uri="{FF2B5EF4-FFF2-40B4-BE49-F238E27FC236}">
                <a16:creationId xmlns:a16="http://schemas.microsoft.com/office/drawing/2014/main" id="{67AF3A4F-AD96-4F8C-A329-DFE298753865}"/>
              </a:ext>
            </a:extLst>
          </p:cNvPr>
          <p:cNvSpPr/>
          <p:nvPr/>
        </p:nvSpPr>
        <p:spPr>
          <a:xfrm>
            <a:off x="99032" y="5255041"/>
            <a:ext cx="944576" cy="216000"/>
          </a:xfrm>
          <a:prstGeom prst="roundRect">
            <a:avLst>
              <a:gd name="adj" fmla="val 0"/>
            </a:avLst>
          </a:prstGeom>
          <a:solidFill>
            <a:srgbClr val="FFB81C">
              <a:lumMod val="20000"/>
              <a:lumOff val="80000"/>
            </a:srgbClr>
          </a:solidFill>
          <a:ln w="19050">
            <a:solidFill>
              <a:srgbClr val="FFB81C"/>
            </a:solidFill>
          </a:ln>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700" b="0" i="0" u="none" strike="noStrike" kern="0" cap="none" spc="-4" normalizeH="0" baseline="0" noProof="0" dirty="0" smtClean="0">
                <a:ln>
                  <a:noFill/>
                </a:ln>
                <a:solidFill>
                  <a:prstClr val="white">
                    <a:lumMod val="50000"/>
                  </a:prstClr>
                </a:solidFill>
                <a:effectLst/>
                <a:uLnTx/>
                <a:uFillTx/>
                <a:latin typeface="+mj-lt"/>
                <a:cs typeface="+mn-cs"/>
              </a:rPr>
              <a:t>Internal milestones</a:t>
            </a:r>
          </a:p>
        </p:txBody>
      </p:sp>
      <p:sp>
        <p:nvSpPr>
          <p:cNvPr id="45" name="Rectangle: Rounded Corners 21">
            <a:extLst>
              <a:ext uri="{FF2B5EF4-FFF2-40B4-BE49-F238E27FC236}">
                <a16:creationId xmlns:a16="http://schemas.microsoft.com/office/drawing/2014/main" id="{67AF3A4F-AD96-4F8C-A329-DFE298753865}"/>
              </a:ext>
            </a:extLst>
          </p:cNvPr>
          <p:cNvSpPr/>
          <p:nvPr/>
        </p:nvSpPr>
        <p:spPr>
          <a:xfrm>
            <a:off x="99032" y="5543074"/>
            <a:ext cx="944576" cy="216023"/>
          </a:xfrm>
          <a:prstGeom prst="roundRect">
            <a:avLst>
              <a:gd name="adj" fmla="val 0"/>
            </a:avLst>
          </a:prstGeom>
          <a:solidFill>
            <a:srgbClr val="00B5E2">
              <a:lumMod val="20000"/>
              <a:lumOff val="80000"/>
            </a:srgbClr>
          </a:solidFill>
          <a:ln w="25400" cap="flat" cmpd="sng" algn="ctr">
            <a:solidFill>
              <a:srgbClr val="00B5E2"/>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defRPr/>
            </a:pPr>
            <a:r>
              <a:rPr lang="en-GB" sz="700" b="0" kern="0" dirty="0" smtClean="0">
                <a:solidFill>
                  <a:srgbClr val="63666A"/>
                </a:solidFill>
                <a:latin typeface="+mj-lt"/>
                <a:cs typeface="+mn-cs"/>
              </a:rPr>
              <a:t>Publications</a:t>
            </a:r>
            <a:endParaRPr lang="en-GB" sz="700" b="0" kern="0" dirty="0">
              <a:solidFill>
                <a:srgbClr val="63666A"/>
              </a:solidFill>
              <a:latin typeface="+mj-lt"/>
              <a:cs typeface="+mn-cs"/>
            </a:endParaRPr>
          </a:p>
        </p:txBody>
      </p:sp>
      <p:sp>
        <p:nvSpPr>
          <p:cNvPr id="46" name="Marcador de contenido 2"/>
          <p:cNvSpPr>
            <a:spLocks noGrp="1"/>
          </p:cNvSpPr>
          <p:nvPr>
            <p:ph idx="1"/>
          </p:nvPr>
        </p:nvSpPr>
        <p:spPr>
          <a:xfrm>
            <a:off x="591106" y="836712"/>
            <a:ext cx="8332788" cy="4768850"/>
          </a:xfrm>
        </p:spPr>
        <p:txBody>
          <a:bodyPr/>
          <a:lstStyle/>
          <a:p>
            <a:pPr>
              <a:buClr>
                <a:schemeClr val="bg1"/>
              </a:buClr>
              <a:buFont typeface="Arial" panose="020B0604020202020204" pitchFamily="34" charset="0"/>
              <a:buChar char="•"/>
            </a:pPr>
            <a:r>
              <a:rPr lang="en-GB" sz="1600" dirty="0" smtClean="0">
                <a:solidFill>
                  <a:schemeClr val="bg2">
                    <a:lumMod val="50000"/>
                  </a:schemeClr>
                </a:solidFill>
              </a:rPr>
              <a:t>The </a:t>
            </a:r>
            <a:r>
              <a:rPr lang="en-GB" sz="1600" dirty="0" smtClean="0">
                <a:solidFill>
                  <a:schemeClr val="bg2">
                    <a:lumMod val="50000"/>
                  </a:schemeClr>
                </a:solidFill>
                <a:hlinkClick r:id="rId13"/>
              </a:rPr>
              <a:t>Scenarios TYNDP 2020 report </a:t>
            </a:r>
            <a:r>
              <a:rPr lang="en-GB" sz="1600" dirty="0" smtClean="0">
                <a:solidFill>
                  <a:schemeClr val="bg2">
                    <a:lumMod val="50000"/>
                  </a:schemeClr>
                </a:solidFill>
              </a:rPr>
              <a:t>was published in June</a:t>
            </a:r>
          </a:p>
          <a:p>
            <a:pPr>
              <a:buClr>
                <a:schemeClr val="bg1"/>
              </a:buClr>
              <a:buFont typeface="Arial" panose="020B0604020202020204" pitchFamily="34" charset="0"/>
              <a:buChar char="•"/>
            </a:pPr>
            <a:r>
              <a:rPr lang="en-GB" sz="1600" dirty="0" smtClean="0">
                <a:solidFill>
                  <a:schemeClr val="bg2">
                    <a:lumMod val="50000"/>
                  </a:schemeClr>
                </a:solidFill>
              </a:rPr>
              <a:t>Special call for ETRs (new projects or update information) in June</a:t>
            </a:r>
          </a:p>
          <a:p>
            <a:pPr>
              <a:buClr>
                <a:schemeClr val="bg1"/>
              </a:buClr>
              <a:buFont typeface="Arial" panose="020B0604020202020204" pitchFamily="34" charset="0"/>
              <a:buChar char="•"/>
            </a:pPr>
            <a:r>
              <a:rPr lang="en-GB" sz="1600" dirty="0" smtClean="0">
                <a:solidFill>
                  <a:schemeClr val="bg2">
                    <a:lumMod val="50000"/>
                  </a:schemeClr>
                </a:solidFill>
              </a:rPr>
              <a:t>Infrastructure and Assessment chapters were discussed and approved by the INV WG (internally) in July</a:t>
            </a:r>
          </a:p>
        </p:txBody>
      </p:sp>
    </p:spTree>
    <p:extLst>
      <p:ext uri="{BB962C8B-B14F-4D97-AF65-F5344CB8AC3E}">
        <p14:creationId xmlns:p14="http://schemas.microsoft.com/office/powerpoint/2010/main" val="40546387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PCI </a:t>
            </a:r>
            <a:r>
              <a:rPr lang="es-ES" dirty="0" err="1"/>
              <a:t>List</a:t>
            </a:r>
            <a:endParaRPr lang="en-GB" dirty="0"/>
          </a:p>
        </p:txBody>
      </p:sp>
      <p:sp>
        <p:nvSpPr>
          <p:cNvPr id="3" name="Marcador de contenido 2"/>
          <p:cNvSpPr>
            <a:spLocks noGrp="1"/>
          </p:cNvSpPr>
          <p:nvPr>
            <p:ph idx="1"/>
          </p:nvPr>
        </p:nvSpPr>
        <p:spPr/>
        <p:txBody>
          <a:bodyPr/>
          <a:lstStyle/>
          <a:p>
            <a:pPr>
              <a:buClr>
                <a:schemeClr val="bg1"/>
              </a:buClr>
              <a:buFont typeface="Arial" panose="020B0604020202020204" pitchFamily="34" charset="0"/>
              <a:buChar char="•"/>
            </a:pPr>
            <a:r>
              <a:rPr lang="en-GB" sz="1800" dirty="0" smtClean="0">
                <a:solidFill>
                  <a:schemeClr val="bg2">
                    <a:lumMod val="50000"/>
                  </a:schemeClr>
                </a:solidFill>
              </a:rPr>
              <a:t>The 4</a:t>
            </a:r>
            <a:r>
              <a:rPr lang="en-GB" sz="1800" baseline="30000" dirty="0" smtClean="0">
                <a:solidFill>
                  <a:schemeClr val="bg2">
                    <a:lumMod val="50000"/>
                  </a:schemeClr>
                </a:solidFill>
              </a:rPr>
              <a:t>th</a:t>
            </a:r>
            <a:r>
              <a:rPr lang="en-GB" sz="1800" dirty="0" smtClean="0">
                <a:solidFill>
                  <a:schemeClr val="bg2">
                    <a:lumMod val="50000"/>
                  </a:schemeClr>
                </a:solidFill>
              </a:rPr>
              <a:t> PCI List was adopted on October 2018 and published in OJEU on March 2019. The detail of the candidates and PCI projects included in the List was already presented in previous IG meetings:</a:t>
            </a:r>
          </a:p>
          <a:p>
            <a:pPr>
              <a:buClr>
                <a:schemeClr val="bg1"/>
              </a:buClr>
              <a:buFont typeface="Arial" panose="020B0604020202020204" pitchFamily="34" charset="0"/>
              <a:buChar char="•"/>
            </a:pPr>
            <a:endParaRPr lang="en-GB" sz="1800" dirty="0">
              <a:solidFill>
                <a:schemeClr val="bg2">
                  <a:lumMod val="50000"/>
                </a:schemeClr>
              </a:solidFill>
            </a:endParaRPr>
          </a:p>
          <a:p>
            <a:pPr>
              <a:buClr>
                <a:schemeClr val="bg1"/>
              </a:buClr>
              <a:buFont typeface="Arial" panose="020B0604020202020204" pitchFamily="34" charset="0"/>
              <a:buChar char="•"/>
            </a:pPr>
            <a:endParaRPr lang="en-GB" sz="1800" dirty="0" smtClean="0">
              <a:solidFill>
                <a:schemeClr val="bg2">
                  <a:lumMod val="50000"/>
                </a:schemeClr>
              </a:solidFill>
            </a:endParaRPr>
          </a:p>
          <a:p>
            <a:pPr>
              <a:buClr>
                <a:schemeClr val="bg1"/>
              </a:buClr>
              <a:buFont typeface="Arial" panose="020B0604020202020204" pitchFamily="34" charset="0"/>
              <a:buChar char="•"/>
            </a:pPr>
            <a:endParaRPr lang="en-GB" sz="1800" dirty="0">
              <a:solidFill>
                <a:schemeClr val="bg2">
                  <a:lumMod val="50000"/>
                </a:schemeClr>
              </a:solidFill>
            </a:endParaRPr>
          </a:p>
          <a:p>
            <a:pPr>
              <a:buClr>
                <a:schemeClr val="bg1"/>
              </a:buClr>
              <a:buFont typeface="Arial" panose="020B0604020202020204" pitchFamily="34" charset="0"/>
              <a:buChar char="•"/>
            </a:pPr>
            <a:endParaRPr lang="en-GB" sz="1800" dirty="0" smtClean="0">
              <a:solidFill>
                <a:schemeClr val="bg2">
                  <a:lumMod val="50000"/>
                </a:schemeClr>
              </a:solidFill>
            </a:endParaRPr>
          </a:p>
          <a:p>
            <a:pPr>
              <a:buClr>
                <a:schemeClr val="bg1"/>
              </a:buClr>
              <a:buFont typeface="Arial" panose="020B0604020202020204" pitchFamily="34" charset="0"/>
              <a:buChar char="•"/>
            </a:pPr>
            <a:endParaRPr lang="en-GB" sz="1800" dirty="0" smtClean="0">
              <a:solidFill>
                <a:schemeClr val="bg2">
                  <a:lumMod val="50000"/>
                </a:schemeClr>
              </a:solidFill>
            </a:endParaRPr>
          </a:p>
          <a:p>
            <a:pPr>
              <a:buClr>
                <a:schemeClr val="bg1"/>
              </a:buClr>
              <a:buFont typeface="Arial" panose="020B0604020202020204" pitchFamily="34" charset="0"/>
              <a:buChar char="•"/>
            </a:pPr>
            <a:r>
              <a:rPr lang="en-GB" sz="1800" dirty="0" smtClean="0">
                <a:solidFill>
                  <a:schemeClr val="bg2">
                    <a:lumMod val="50000"/>
                  </a:schemeClr>
                </a:solidFill>
              </a:rPr>
              <a:t>The 5</a:t>
            </a:r>
            <a:r>
              <a:rPr lang="en-GB" sz="1800" baseline="30000" dirty="0" smtClean="0">
                <a:solidFill>
                  <a:schemeClr val="bg2">
                    <a:lumMod val="50000"/>
                  </a:schemeClr>
                </a:solidFill>
              </a:rPr>
              <a:t>th</a:t>
            </a:r>
            <a:r>
              <a:rPr lang="en-GB" sz="1800" dirty="0" smtClean="0">
                <a:solidFill>
                  <a:schemeClr val="bg2">
                    <a:lumMod val="50000"/>
                  </a:schemeClr>
                </a:solidFill>
              </a:rPr>
              <a:t> PCI List process will start when the Project Specific CBAs (Project Fiches) are sent to the EC.</a:t>
            </a:r>
            <a:endParaRPr lang="en-GB" sz="1800" dirty="0">
              <a:solidFill>
                <a:schemeClr val="bg2">
                  <a:lumMod val="50000"/>
                </a:schemeClr>
              </a:solidFill>
            </a:endParaRPr>
          </a:p>
        </p:txBody>
      </p:sp>
      <p:pic>
        <p:nvPicPr>
          <p:cNvPr id="5" name="Imagen 4"/>
          <p:cNvPicPr>
            <a:picLocks noChangeAspect="1"/>
          </p:cNvPicPr>
          <p:nvPr/>
        </p:nvPicPr>
        <p:blipFill>
          <a:blip r:embed="rId2"/>
          <a:stretch>
            <a:fillRect/>
          </a:stretch>
        </p:blipFill>
        <p:spPr>
          <a:xfrm>
            <a:off x="3350282" y="1869442"/>
            <a:ext cx="2814436" cy="1775582"/>
          </a:xfrm>
          <a:prstGeom prst="rect">
            <a:avLst/>
          </a:prstGeom>
          <a:ln>
            <a:solidFill>
              <a:schemeClr val="bg1"/>
            </a:solidFill>
          </a:ln>
        </p:spPr>
      </p:pic>
    </p:spTree>
    <p:extLst>
      <p:ext uri="{BB962C8B-B14F-4D97-AF65-F5344CB8AC3E}">
        <p14:creationId xmlns:p14="http://schemas.microsoft.com/office/powerpoint/2010/main" val="31934301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20815966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South GRIP</a:t>
            </a:r>
            <a:endParaRPr lang="en-GB" dirty="0"/>
          </a:p>
        </p:txBody>
      </p:sp>
      <p:sp>
        <p:nvSpPr>
          <p:cNvPr id="3" name="Marcador de contenido 2"/>
          <p:cNvSpPr>
            <a:spLocks noGrp="1"/>
          </p:cNvSpPr>
          <p:nvPr>
            <p:ph idx="1"/>
          </p:nvPr>
        </p:nvSpPr>
        <p:spPr>
          <a:xfrm>
            <a:off x="591105" y="836711"/>
            <a:ext cx="8876585" cy="5080065"/>
          </a:xfrm>
        </p:spPr>
        <p:txBody>
          <a:bodyPr/>
          <a:lstStyle/>
          <a:p>
            <a:pPr>
              <a:buClr>
                <a:schemeClr val="bg1"/>
              </a:buClr>
              <a:buFont typeface="Arial" panose="020B0604020202020204" pitchFamily="34" charset="0"/>
              <a:buChar char="•"/>
            </a:pPr>
            <a:r>
              <a:rPr lang="en-GB" sz="1800" dirty="0" smtClean="0">
                <a:solidFill>
                  <a:schemeClr val="bg2">
                    <a:lumMod val="50000"/>
                  </a:schemeClr>
                </a:solidFill>
              </a:rPr>
              <a:t>The Concise South GRIP was shared with the EC, ACER and the Competent Authorities and published in the TSOs websites: </a:t>
            </a:r>
            <a:r>
              <a:rPr lang="en-GB" sz="1800" dirty="0" smtClean="0">
                <a:solidFill>
                  <a:schemeClr val="bg2">
                    <a:lumMod val="50000"/>
                  </a:schemeClr>
                </a:solidFill>
                <a:hlinkClick r:id="rId2"/>
              </a:rPr>
              <a:t>Enagás</a:t>
            </a:r>
            <a:r>
              <a:rPr lang="en-GB" sz="1800" dirty="0" smtClean="0">
                <a:solidFill>
                  <a:schemeClr val="bg2">
                    <a:lumMod val="50000"/>
                  </a:schemeClr>
                </a:solidFill>
              </a:rPr>
              <a:t>, </a:t>
            </a:r>
            <a:r>
              <a:rPr lang="en-GB" sz="1800" dirty="0" err="1" smtClean="0">
                <a:solidFill>
                  <a:schemeClr val="bg2">
                    <a:lumMod val="50000"/>
                  </a:schemeClr>
                </a:solidFill>
              </a:rPr>
              <a:t>GRTgaz</a:t>
            </a:r>
            <a:r>
              <a:rPr lang="en-GB" sz="1800" dirty="0" smtClean="0">
                <a:solidFill>
                  <a:schemeClr val="bg2">
                    <a:lumMod val="50000"/>
                  </a:schemeClr>
                </a:solidFill>
              </a:rPr>
              <a:t>, </a:t>
            </a:r>
            <a:r>
              <a:rPr lang="en-GB" sz="1800" dirty="0" smtClean="0">
                <a:solidFill>
                  <a:schemeClr val="bg2">
                    <a:lumMod val="50000"/>
                  </a:schemeClr>
                </a:solidFill>
                <a:hlinkClick r:id="rId3"/>
              </a:rPr>
              <a:t>Teréga</a:t>
            </a:r>
            <a:r>
              <a:rPr lang="en-GB" sz="1800" dirty="0" smtClean="0">
                <a:solidFill>
                  <a:schemeClr val="bg2">
                    <a:lumMod val="50000"/>
                  </a:schemeClr>
                </a:solidFill>
              </a:rPr>
              <a:t>, </a:t>
            </a:r>
            <a:r>
              <a:rPr lang="en-GB" sz="1800" dirty="0" err="1" smtClean="0">
                <a:solidFill>
                  <a:schemeClr val="bg2">
                    <a:lumMod val="50000"/>
                  </a:schemeClr>
                </a:solidFill>
              </a:rPr>
              <a:t>Reganosa</a:t>
            </a:r>
            <a:r>
              <a:rPr lang="en-GB" sz="1800" dirty="0" smtClean="0">
                <a:solidFill>
                  <a:schemeClr val="bg2">
                    <a:lumMod val="50000"/>
                  </a:schemeClr>
                </a:solidFill>
              </a:rPr>
              <a:t> and </a:t>
            </a:r>
            <a:r>
              <a:rPr lang="en-GB" sz="1800" dirty="0" smtClean="0">
                <a:solidFill>
                  <a:schemeClr val="bg2">
                    <a:lumMod val="50000"/>
                  </a:schemeClr>
                </a:solidFill>
                <a:hlinkClick r:id="rId4"/>
              </a:rPr>
              <a:t>REN</a:t>
            </a:r>
            <a:endParaRPr lang="en-GB" sz="1800" dirty="0" smtClean="0">
              <a:solidFill>
                <a:schemeClr val="bg2">
                  <a:lumMod val="50000"/>
                </a:schemeClr>
              </a:solidFill>
            </a:endParaRPr>
          </a:p>
          <a:p>
            <a:pPr>
              <a:buClr>
                <a:schemeClr val="bg1"/>
              </a:buClr>
              <a:buFont typeface="Arial" panose="020B0604020202020204" pitchFamily="34" charset="0"/>
              <a:buChar char="•"/>
            </a:pPr>
            <a:r>
              <a:rPr lang="en-GB" sz="1800" dirty="0" smtClean="0">
                <a:solidFill>
                  <a:schemeClr val="bg2">
                    <a:lumMod val="50000"/>
                  </a:schemeClr>
                </a:solidFill>
              </a:rPr>
              <a:t>The process was already presented in the previous IG meeting</a:t>
            </a:r>
          </a:p>
          <a:p>
            <a:pPr>
              <a:buClr>
                <a:schemeClr val="bg1"/>
              </a:buClr>
              <a:buFont typeface="Arial" panose="020B0604020202020204" pitchFamily="34" charset="0"/>
              <a:buChar char="•"/>
            </a:pPr>
            <a:endParaRPr lang="en-GB" sz="1800" dirty="0">
              <a:solidFill>
                <a:schemeClr val="bg2">
                  <a:lumMod val="50000"/>
                </a:schemeClr>
              </a:solidFill>
            </a:endParaRPr>
          </a:p>
          <a:p>
            <a:pPr>
              <a:buClr>
                <a:schemeClr val="bg1"/>
              </a:buClr>
              <a:buFont typeface="Arial" panose="020B0604020202020204" pitchFamily="34" charset="0"/>
              <a:buChar char="•"/>
            </a:pPr>
            <a:endParaRPr lang="en-GB" sz="1800" dirty="0" smtClean="0">
              <a:solidFill>
                <a:schemeClr val="bg2">
                  <a:lumMod val="50000"/>
                </a:schemeClr>
              </a:solidFill>
            </a:endParaRPr>
          </a:p>
          <a:p>
            <a:pPr>
              <a:buClr>
                <a:schemeClr val="bg1"/>
              </a:buClr>
              <a:buFont typeface="Arial" panose="020B0604020202020204" pitchFamily="34" charset="0"/>
              <a:buChar char="•"/>
            </a:pPr>
            <a:endParaRPr lang="en-GB" sz="1800" dirty="0">
              <a:solidFill>
                <a:schemeClr val="bg2">
                  <a:lumMod val="50000"/>
                </a:schemeClr>
              </a:solidFill>
            </a:endParaRPr>
          </a:p>
          <a:p>
            <a:pPr>
              <a:buClr>
                <a:schemeClr val="bg1"/>
              </a:buClr>
              <a:buFont typeface="Arial" panose="020B0604020202020204" pitchFamily="34" charset="0"/>
              <a:buChar char="•"/>
            </a:pPr>
            <a:endParaRPr lang="en-GB" sz="1800" dirty="0" smtClean="0">
              <a:solidFill>
                <a:schemeClr val="bg2">
                  <a:lumMod val="50000"/>
                </a:schemeClr>
              </a:solidFill>
            </a:endParaRPr>
          </a:p>
          <a:p>
            <a:pPr>
              <a:buClr>
                <a:schemeClr val="bg1"/>
              </a:buClr>
              <a:buFont typeface="Arial" panose="020B0604020202020204" pitchFamily="34" charset="0"/>
              <a:buChar char="•"/>
            </a:pPr>
            <a:endParaRPr lang="en-GB" sz="1800" dirty="0" smtClean="0">
              <a:solidFill>
                <a:schemeClr val="bg2">
                  <a:lumMod val="50000"/>
                </a:schemeClr>
              </a:solidFill>
            </a:endParaRPr>
          </a:p>
          <a:p>
            <a:pPr>
              <a:buClr>
                <a:schemeClr val="bg1"/>
              </a:buClr>
              <a:buFont typeface="Arial" panose="020B0604020202020204" pitchFamily="34" charset="0"/>
              <a:buChar char="•"/>
            </a:pPr>
            <a:endParaRPr lang="en-US" sz="1800" dirty="0" smtClean="0">
              <a:solidFill>
                <a:schemeClr val="bg2">
                  <a:lumMod val="50000"/>
                </a:schemeClr>
              </a:solidFill>
            </a:endParaRPr>
          </a:p>
          <a:p>
            <a:pPr>
              <a:buClr>
                <a:schemeClr val="bg1"/>
              </a:buClr>
              <a:buFont typeface="Arial" panose="020B0604020202020204" pitchFamily="34" charset="0"/>
              <a:buChar char="•"/>
            </a:pPr>
            <a:r>
              <a:rPr lang="en-US" sz="1800" dirty="0" smtClean="0">
                <a:solidFill>
                  <a:schemeClr val="bg2">
                    <a:lumMod val="50000"/>
                  </a:schemeClr>
                </a:solidFill>
              </a:rPr>
              <a:t>TSOs </a:t>
            </a:r>
            <a:r>
              <a:rPr lang="en-US" sz="1800" dirty="0">
                <a:solidFill>
                  <a:schemeClr val="bg2">
                    <a:lumMod val="50000"/>
                  </a:schemeClr>
                </a:solidFill>
              </a:rPr>
              <a:t>will keep collaborating to ensure the publication of following GRIP</a:t>
            </a:r>
            <a:endParaRPr lang="en-GB" sz="1800" dirty="0">
              <a:solidFill>
                <a:schemeClr val="bg2">
                  <a:lumMod val="50000"/>
                </a:schemeClr>
              </a:solidFill>
            </a:endParaRPr>
          </a:p>
        </p:txBody>
      </p:sp>
      <p:pic>
        <p:nvPicPr>
          <p:cNvPr id="4" name="Imagen 3"/>
          <p:cNvPicPr>
            <a:picLocks noChangeAspect="1"/>
          </p:cNvPicPr>
          <p:nvPr/>
        </p:nvPicPr>
        <p:blipFill>
          <a:blip r:embed="rId5"/>
          <a:stretch>
            <a:fillRect/>
          </a:stretch>
        </p:blipFill>
        <p:spPr>
          <a:xfrm>
            <a:off x="3059832" y="2348880"/>
            <a:ext cx="3096344" cy="1963100"/>
          </a:xfrm>
          <a:prstGeom prst="rect">
            <a:avLst/>
          </a:prstGeom>
          <a:ln>
            <a:solidFill>
              <a:schemeClr val="bg1"/>
            </a:solidFill>
          </a:ln>
        </p:spPr>
      </p:pic>
    </p:spTree>
    <p:extLst>
      <p:ext uri="{BB962C8B-B14F-4D97-AF65-F5344CB8AC3E}">
        <p14:creationId xmlns:p14="http://schemas.microsoft.com/office/powerpoint/2010/main" val="4123276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t>2.2. Report </a:t>
            </a:r>
            <a:r>
              <a:rPr lang="en-US" sz="3200" dirty="0"/>
              <a:t>on the use of VIP infrastructures October 16- Sept19: state of art</a:t>
            </a:r>
            <a:endParaRPr lang="en-US" sz="3200" dirty="0">
              <a:solidFill>
                <a:srgbClr val="2A4677"/>
              </a:solidFill>
            </a:endParaRPr>
          </a:p>
        </p:txBody>
      </p:sp>
    </p:spTree>
    <p:extLst>
      <p:ext uri="{BB962C8B-B14F-4D97-AF65-F5344CB8AC3E}">
        <p14:creationId xmlns:p14="http://schemas.microsoft.com/office/powerpoint/2010/main" val="846825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Conclusions</a:t>
            </a:r>
            <a:endParaRPr lang="es-ES" dirty="0"/>
          </a:p>
        </p:txBody>
      </p:sp>
      <p:sp>
        <p:nvSpPr>
          <p:cNvPr id="3" name="Marcador de contenido 2"/>
          <p:cNvSpPr>
            <a:spLocks noGrp="1"/>
          </p:cNvSpPr>
          <p:nvPr>
            <p:ph idx="1"/>
          </p:nvPr>
        </p:nvSpPr>
        <p:spPr/>
        <p:txBody>
          <a:bodyPr/>
          <a:lstStyle/>
          <a:p>
            <a:pPr algn="just">
              <a:buClr>
                <a:srgbClr val="339966"/>
              </a:buClr>
              <a:buFont typeface="Arial" panose="020B0604020202020204" pitchFamily="34" charset="0"/>
              <a:buChar char="•"/>
            </a:pPr>
            <a:r>
              <a:rPr lang="en-US" sz="2000" dirty="0" smtClean="0">
                <a:solidFill>
                  <a:srgbClr val="339966"/>
                </a:solidFill>
              </a:rPr>
              <a:t>The </a:t>
            </a:r>
            <a:r>
              <a:rPr lang="en-US" sz="2000" dirty="0">
                <a:solidFill>
                  <a:srgbClr val="339966"/>
                </a:solidFill>
              </a:rPr>
              <a:t>gas flow direction from North to South prevails </a:t>
            </a:r>
            <a:r>
              <a:rPr lang="en-US" sz="2000" dirty="0"/>
              <a:t>over the South North direction in terms of net physical flow, as well </a:t>
            </a:r>
            <a:r>
              <a:rPr lang="en-US" sz="2000" dirty="0">
                <a:solidFill>
                  <a:srgbClr val="339966"/>
                </a:solidFill>
              </a:rPr>
              <a:t>as the direction from Spain to Portugal</a:t>
            </a:r>
            <a:r>
              <a:rPr lang="en-US" sz="2000" dirty="0"/>
              <a:t>. </a:t>
            </a:r>
          </a:p>
          <a:p>
            <a:pPr algn="just">
              <a:buClr>
                <a:srgbClr val="339966"/>
              </a:buClr>
              <a:buFont typeface="Arial" panose="020B0604020202020204" pitchFamily="34" charset="0"/>
              <a:buChar char="•"/>
            </a:pPr>
            <a:r>
              <a:rPr lang="en-US" sz="2000" dirty="0"/>
              <a:t>The </a:t>
            </a:r>
            <a:r>
              <a:rPr lang="en-US" sz="2000" dirty="0">
                <a:solidFill>
                  <a:srgbClr val="339966"/>
                </a:solidFill>
              </a:rPr>
              <a:t>capacity offered </a:t>
            </a:r>
            <a:r>
              <a:rPr lang="en-US" sz="2000" dirty="0"/>
              <a:t>to the market </a:t>
            </a:r>
            <a:r>
              <a:rPr lang="en-US" sz="2000" dirty="0" smtClean="0"/>
              <a:t>is </a:t>
            </a:r>
            <a:r>
              <a:rPr lang="en-US" sz="2000" dirty="0"/>
              <a:t>calculated by adjacent TSOs with a </a:t>
            </a:r>
            <a:r>
              <a:rPr lang="en-US" sz="2000" dirty="0">
                <a:solidFill>
                  <a:srgbClr val="339966"/>
                </a:solidFill>
              </a:rPr>
              <a:t>common methodology based on CAM NC</a:t>
            </a:r>
            <a:r>
              <a:rPr lang="en-US" sz="2000" dirty="0"/>
              <a:t>. </a:t>
            </a:r>
          </a:p>
          <a:p>
            <a:pPr algn="just">
              <a:buClr>
                <a:srgbClr val="339966"/>
              </a:buClr>
              <a:buFont typeface="Arial" panose="020B0604020202020204" pitchFamily="34" charset="0"/>
              <a:buChar char="•"/>
            </a:pPr>
            <a:r>
              <a:rPr lang="en-US" sz="2000" dirty="0"/>
              <a:t>At </a:t>
            </a:r>
            <a:r>
              <a:rPr lang="en-US" sz="2000" dirty="0" smtClean="0">
                <a:solidFill>
                  <a:srgbClr val="339966"/>
                </a:solidFill>
              </a:rPr>
              <a:t>VIP </a:t>
            </a:r>
            <a:r>
              <a:rPr lang="en-US" sz="2000" dirty="0" err="1">
                <a:solidFill>
                  <a:srgbClr val="339966"/>
                </a:solidFill>
              </a:rPr>
              <a:t>Pirineos</a:t>
            </a:r>
            <a:r>
              <a:rPr lang="en-US" sz="2000" dirty="0">
                <a:solidFill>
                  <a:srgbClr val="339966"/>
                </a:solidFill>
              </a:rPr>
              <a:t> and VIP </a:t>
            </a:r>
            <a:r>
              <a:rPr lang="en-US" sz="2000" dirty="0" err="1">
                <a:solidFill>
                  <a:srgbClr val="339966"/>
                </a:solidFill>
              </a:rPr>
              <a:t>Ibérico</a:t>
            </a:r>
            <a:r>
              <a:rPr lang="en-US" sz="2000" dirty="0">
                <a:solidFill>
                  <a:srgbClr val="339966"/>
                </a:solidFill>
              </a:rPr>
              <a:t>, the unbundled capacity booked with LT contracts, subscribed before the implementation of the CAM NC, represents the largest part of the booked capacity at each point and direction</a:t>
            </a:r>
            <a:r>
              <a:rPr lang="en-US" sz="2000" dirty="0"/>
              <a:t>, except for the Portugal to Spain flow direction at VIP </a:t>
            </a:r>
            <a:r>
              <a:rPr lang="en-US" sz="2000" dirty="0" err="1"/>
              <a:t>Ibérico</a:t>
            </a:r>
            <a:r>
              <a:rPr lang="en-US" sz="2000" dirty="0"/>
              <a:t>. </a:t>
            </a:r>
            <a:endParaRPr lang="en-US" sz="2000" dirty="0" smtClean="0"/>
          </a:p>
          <a:p>
            <a:pPr algn="just">
              <a:buClr>
                <a:srgbClr val="339966"/>
              </a:buClr>
              <a:buFont typeface="Arial" panose="020B0604020202020204" pitchFamily="34" charset="0"/>
              <a:buChar char="•"/>
            </a:pPr>
            <a:r>
              <a:rPr lang="en-US" sz="2000" dirty="0" smtClean="0"/>
              <a:t>Capacity </a:t>
            </a:r>
            <a:r>
              <a:rPr lang="en-US" sz="2000" dirty="0">
                <a:solidFill>
                  <a:srgbClr val="339966"/>
                </a:solidFill>
              </a:rPr>
              <a:t>offered and booked in a bundled way on PRISMA is minor</a:t>
            </a:r>
            <a:r>
              <a:rPr lang="en-US" sz="2000" dirty="0"/>
              <a:t>. This state of fact will continue till 2023 for VIP </a:t>
            </a:r>
            <a:r>
              <a:rPr lang="en-US" sz="2000" dirty="0" err="1"/>
              <a:t>Pirineos</a:t>
            </a:r>
            <a:r>
              <a:rPr lang="en-US" sz="2000" dirty="0"/>
              <a:t> and until end of 2020 at VIP </a:t>
            </a:r>
            <a:r>
              <a:rPr lang="en-US" sz="2000" dirty="0" err="1"/>
              <a:t>Ibérico</a:t>
            </a:r>
            <a:r>
              <a:rPr lang="en-US" sz="2000" dirty="0"/>
              <a:t>, where the first LT contracts will end. </a:t>
            </a:r>
            <a:endParaRPr lang="es-ES" sz="2000" dirty="0"/>
          </a:p>
        </p:txBody>
      </p:sp>
    </p:spTree>
    <p:extLst>
      <p:ext uri="{BB962C8B-B14F-4D97-AF65-F5344CB8AC3E}">
        <p14:creationId xmlns:p14="http://schemas.microsoft.com/office/powerpoint/2010/main" val="40212093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North-South link</a:t>
            </a:r>
            <a:endParaRPr lang="es-ES" dirty="0"/>
          </a:p>
        </p:txBody>
      </p:sp>
      <p:sp>
        <p:nvSpPr>
          <p:cNvPr id="3" name="Marcador de contenido 2"/>
          <p:cNvSpPr>
            <a:spLocks noGrp="1"/>
          </p:cNvSpPr>
          <p:nvPr>
            <p:ph idx="1"/>
          </p:nvPr>
        </p:nvSpPr>
        <p:spPr/>
        <p:txBody>
          <a:bodyPr/>
          <a:lstStyle/>
          <a:p>
            <a:pPr algn="just">
              <a:buClr>
                <a:srgbClr val="339966"/>
              </a:buClr>
              <a:buFont typeface="Arial" panose="020B0604020202020204" pitchFamily="34" charset="0"/>
              <a:buChar char="•"/>
            </a:pPr>
            <a:r>
              <a:rPr lang="en-US" sz="2000" dirty="0"/>
              <a:t>The North-South link was physically congested. Merger of zones as from 1st November 2018 has solved the physical congestion issue, thus allowing the removal of the North-South link. Market coupling offer was increased on a daily basis according to available daily capacities in order to anticipate the removal of this link.</a:t>
            </a:r>
          </a:p>
          <a:p>
            <a:pPr algn="just">
              <a:buClr>
                <a:srgbClr val="339966"/>
              </a:buClr>
              <a:buFont typeface="Arial" panose="020B0604020202020204" pitchFamily="34" charset="0"/>
              <a:buChar char="•"/>
            </a:pPr>
            <a:r>
              <a:rPr lang="en-US" sz="2000" dirty="0">
                <a:solidFill>
                  <a:srgbClr val="339966"/>
                </a:solidFill>
              </a:rPr>
              <a:t>Since the North-South link does not exist anymore, no further observations need to be made</a:t>
            </a:r>
            <a:r>
              <a:rPr lang="en-US" sz="2000" dirty="0"/>
              <a:t>. </a:t>
            </a:r>
            <a:endParaRPr lang="es-ES" sz="2000" dirty="0"/>
          </a:p>
        </p:txBody>
      </p:sp>
    </p:spTree>
    <p:extLst>
      <p:ext uri="{BB962C8B-B14F-4D97-AF65-F5344CB8AC3E}">
        <p14:creationId xmlns:p14="http://schemas.microsoft.com/office/powerpoint/2010/main" val="351230276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6A14A919F7FD469959A89C2695724F" ma:contentTypeVersion="30" ma:contentTypeDescription="Create a new document." ma:contentTypeScope="" ma:versionID="7c17607a7e62c81a97300cff871af88d">
  <xsd:schema xmlns:xsd="http://www.w3.org/2001/XMLSchema" xmlns:xs="http://www.w3.org/2001/XMLSchema" xmlns:p="http://schemas.microsoft.com/office/2006/metadata/properties" xmlns:ns2="985daa2e-53d8-4475-82b8-9c7d25324e34" xmlns:ns3="836346e4-5425-44f0-954f-c57c03acbf61" targetNamespace="http://schemas.microsoft.com/office/2006/metadata/properties" ma:root="true" ma:fieldsID="f9ea436cf98a8b8672318af95760a1b9" ns2:_="" ns3:_="">
    <xsd:import namespace="985daa2e-53d8-4475-82b8-9c7d25324e34"/>
    <xsd:import namespace="836346e4-5425-44f0-954f-c57c03acbf61"/>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element ref="ns3:AcerDocument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6346e4-5425-44f0-954f-c57c03acbf61" elementFormDefault="qualified">
    <xsd:import namespace="http://schemas.microsoft.com/office/2006/documentManagement/types"/>
    <xsd:import namespace="http://schemas.microsoft.com/office/infopath/2007/PartnerControls"/>
    <xsd:element name="AcerDocumentName" ma:index="12"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erDocumentName xmlns="836346e4-5425-44f0-954f-c57c03acbf61">20200915_TSOs_presentation_ext_SENT.pptx</AcerDocumentName>
    <ACER_Abstract xmlns="985daa2e-53d8-4475-82b8-9c7d25324e34" xsi:nil="true"/>
    <_dlc_DocId xmlns="985daa2e-53d8-4475-82b8-9c7d25324e34">ACER-2020-94350</_dlc_DocId>
    <_dlc_DocIdUrl xmlns="985daa2e-53d8-4475-82b8-9c7d25324e34">
      <Url>https://extranet.acer.europa.eu/Events/55th-IG-Meeting/_layouts/15/DocIdRedir.aspx?ID=ACER-2020-94350</Url>
      <Description>ACER-2020-94350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Props1.xml><?xml version="1.0" encoding="utf-8"?>
<ds:datastoreItem xmlns:ds="http://schemas.openxmlformats.org/officeDocument/2006/customXml" ds:itemID="{76CD0410-167D-4E52-B7DA-18E5BE339A7E}"/>
</file>

<file path=customXml/itemProps2.xml><?xml version="1.0" encoding="utf-8"?>
<ds:datastoreItem xmlns:ds="http://schemas.openxmlformats.org/officeDocument/2006/customXml" ds:itemID="{6B1FB961-D946-44B2-82A3-4222AB51B32F}">
  <ds:schemaRefs>
    <ds:schemaRef ds:uri="http://schemas.microsoft.com/office/2006/metadata/properties"/>
    <ds:schemaRef ds:uri="http://schemas.microsoft.com/office/infopath/2007/PartnerControls"/>
    <ds:schemaRef ds:uri="http://www.w3.org/XML/1998/namespace"/>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C42CF551-37D2-4A31-88D0-87EE3F31C8ED}">
  <ds:schemaRefs>
    <ds:schemaRef ds:uri="http://schemas.microsoft.com/sharepoint/v3/contenttype/forms"/>
  </ds:schemaRefs>
</ds:datastoreItem>
</file>

<file path=customXml/itemProps4.xml><?xml version="1.0" encoding="utf-8"?>
<ds:datastoreItem xmlns:ds="http://schemas.openxmlformats.org/officeDocument/2006/customXml" ds:itemID="{E0EB16C4-1AED-40AF-909A-D61D2478D366}"/>
</file>

<file path=docProps/app.xml><?xml version="1.0" encoding="utf-8"?>
<Properties xmlns="http://schemas.openxmlformats.org/officeDocument/2006/extended-properties" xmlns:vt="http://schemas.openxmlformats.org/officeDocument/2006/docPropsVTypes">
  <Template/>
  <TotalTime>23661</TotalTime>
  <Words>1012</Words>
  <Application>Microsoft Office PowerPoint</Application>
  <PresentationFormat>Presentación en pantalla (4:3)</PresentationFormat>
  <Paragraphs>101</Paragraphs>
  <Slides>18</Slides>
  <Notes>7</Notes>
  <HiddenSlides>0</HiddenSlides>
  <MMClips>0</MMClips>
  <ScaleCrop>false</ScaleCrop>
  <HeadingPairs>
    <vt:vector size="6" baseType="variant">
      <vt:variant>
        <vt:lpstr>Fuentes usadas</vt:lpstr>
      </vt:variant>
      <vt:variant>
        <vt:i4>5</vt:i4>
      </vt:variant>
      <vt:variant>
        <vt:lpstr>Tema</vt:lpstr>
      </vt:variant>
      <vt:variant>
        <vt:i4>7</vt:i4>
      </vt:variant>
      <vt:variant>
        <vt:lpstr>Títulos de diapositiva</vt:lpstr>
      </vt:variant>
      <vt:variant>
        <vt:i4>18</vt:i4>
      </vt:variant>
    </vt:vector>
  </HeadingPairs>
  <TitlesOfParts>
    <vt:vector size="30" baseType="lpstr">
      <vt:lpstr>Arial</vt:lpstr>
      <vt:lpstr>Calibri</vt:lpstr>
      <vt:lpstr>Enagás PT Serif</vt:lpstr>
      <vt:lpstr>Symbol</vt:lpstr>
      <vt:lpstr>Times New Roman</vt:lpstr>
      <vt:lpstr>1_Vorlage Power Point</vt:lpstr>
      <vt:lpstr>22_Vorlage Power Point</vt:lpstr>
      <vt:lpstr>2_Vorlage Power Point</vt:lpstr>
      <vt:lpstr>3_Vorlage Power Point</vt:lpstr>
      <vt:lpstr>4_Vorlage Power Point</vt:lpstr>
      <vt:lpstr>5_Vorlage Power Point</vt:lpstr>
      <vt:lpstr>6_Vorlage Power Point</vt:lpstr>
      <vt:lpstr> </vt:lpstr>
      <vt:lpstr>Presentación de PowerPoint</vt:lpstr>
      <vt:lpstr>Planning TYNDP 2020</vt:lpstr>
      <vt:lpstr>PCI List</vt:lpstr>
      <vt:lpstr>Presentación de PowerPoint</vt:lpstr>
      <vt:lpstr>South GRIP</vt:lpstr>
      <vt:lpstr>Presentación de PowerPoint</vt:lpstr>
      <vt:lpstr>Conclusions</vt:lpstr>
      <vt:lpstr>North-South link</vt:lpstr>
      <vt:lpstr>VIP Pirineos</vt:lpstr>
      <vt:lpstr>VIP Ibérico</vt:lpstr>
      <vt:lpstr>Presentación de PowerPoint</vt:lpstr>
      <vt:lpstr>Day-ahead prices France, Spain and The Netherlands</vt:lpstr>
      <vt:lpstr>Capacity utilization VIP Pirineos 1st Nov – 11th Nov 17-18 vs 18-19 vs 19-20</vt:lpstr>
      <vt:lpstr>Day-ahead prices France, Spain and The Netherlands</vt:lpstr>
      <vt:lpstr>Presentación de PowerPoint</vt:lpstr>
      <vt:lpstr>TYNDP2020: Energy Transition Projects - Enagás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 Vicente Puente, Maria de los Angeles</dc:creator>
  <cp:lastModifiedBy>Alonso Borrego, Nuria</cp:lastModifiedBy>
  <cp:revision>2034</cp:revision>
  <cp:lastPrinted>2018-02-07T16:25:07Z</cp:lastPrinted>
  <dcterms:modified xsi:type="dcterms:W3CDTF">2020-09-17T10:57:38Z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0x010100B16A14A919F7FD469959A89C2695724F</vt:lpwstr>
  </property>
  <property fmtid="{D5CDD505-2E9C-101B-9397-08002B2CF9AE}" pid="3" name="_dlc_DocIdItemGuid">
    <vt:lpwstr>21a6bdb8-63d6-433c-a688-7200b437f564</vt:lpwstr>
  </property>
</Properties>
</file>