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7.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8.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349" r:id="rId3"/>
    <p:sldId id="268" r:id="rId4"/>
    <p:sldId id="348" r:id="rId5"/>
    <p:sldId id="269" r:id="rId6"/>
    <p:sldId id="316" r:id="rId7"/>
    <p:sldId id="318" r:id="rId8"/>
    <p:sldId id="319" r:id="rId9"/>
    <p:sldId id="321" r:id="rId10"/>
    <p:sldId id="339" r:id="rId11"/>
    <p:sldId id="325" r:id="rId12"/>
    <p:sldId id="340" r:id="rId13"/>
    <p:sldId id="342" r:id="rId14"/>
    <p:sldId id="337" r:id="rId15"/>
    <p:sldId id="343" r:id="rId16"/>
    <p:sldId id="301" r:id="rId17"/>
    <p:sldId id="347" r:id="rId18"/>
    <p:sldId id="28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illa BARTOK (ACER)" initials="CB" lastIdx="5" clrIdx="0"/>
  <p:cmAuthor id="1" name="Lukasz Lisicki" initials="LL" lastIdx="1" clrIdx="1"/>
  <p:cmAuthor id="2" name="Riccardo GALLETTA (ACER)" initials="RG(" lastIdx="1" clrIdx="2">
    <p:extLst>
      <p:ext uri="{19B8F6BF-5375-455C-9EA6-DF929625EA0E}">
        <p15:presenceInfo xmlns:p15="http://schemas.microsoft.com/office/powerpoint/2012/main" userId="S-1-5-21-2095169090-3124838536-772759387-4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87606" autoAdjust="0"/>
  </p:normalViewPr>
  <p:slideViewPr>
    <p:cSldViewPr showGuides="1">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524DC-F7F4-43AB-9DF7-DDDE75C91F11}" type="datetimeFigureOut">
              <a:rPr lang="fr-FR" smtClean="0"/>
              <a:t>13/12/2016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FCEA2-8394-4E35-98BB-B47950A7A3D6}" type="slidenum">
              <a:rPr lang="fr-FR" smtClean="0"/>
              <a:t>‹#›</a:t>
            </a:fld>
            <a:endParaRPr lang="fr-FR"/>
          </a:p>
        </p:txBody>
      </p:sp>
    </p:spTree>
    <p:extLst>
      <p:ext uri="{BB962C8B-B14F-4D97-AF65-F5344CB8AC3E}">
        <p14:creationId xmlns:p14="http://schemas.microsoft.com/office/powerpoint/2010/main" val="35697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2</a:t>
            </a:fld>
            <a:endParaRPr lang="fr-FR"/>
          </a:p>
        </p:txBody>
      </p:sp>
    </p:spTree>
    <p:extLst>
      <p:ext uri="{BB962C8B-B14F-4D97-AF65-F5344CB8AC3E}">
        <p14:creationId xmlns:p14="http://schemas.microsoft.com/office/powerpoint/2010/main" val="128580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11</a:t>
            </a:fld>
            <a:endParaRPr lang="fr-FR"/>
          </a:p>
        </p:txBody>
      </p:sp>
    </p:spTree>
    <p:extLst>
      <p:ext uri="{BB962C8B-B14F-4D97-AF65-F5344CB8AC3E}">
        <p14:creationId xmlns:p14="http://schemas.microsoft.com/office/powerpoint/2010/main" val="152745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12</a:t>
            </a:fld>
            <a:endParaRPr lang="fr-FR"/>
          </a:p>
        </p:txBody>
      </p:sp>
    </p:spTree>
    <p:extLst>
      <p:ext uri="{BB962C8B-B14F-4D97-AF65-F5344CB8AC3E}">
        <p14:creationId xmlns:p14="http://schemas.microsoft.com/office/powerpoint/2010/main" val="358965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13</a:t>
            </a:fld>
            <a:endParaRPr lang="fr-FR"/>
          </a:p>
        </p:txBody>
      </p:sp>
    </p:spTree>
    <p:extLst>
      <p:ext uri="{BB962C8B-B14F-4D97-AF65-F5344CB8AC3E}">
        <p14:creationId xmlns:p14="http://schemas.microsoft.com/office/powerpoint/2010/main" val="386887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Tx/>
              <a:buNone/>
            </a:pPr>
            <a:endParaRPr lang="en-GB"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Arial" panose="020B0604020202020204" pitchFamily="34" charset="0"/>
                <a:ea typeface="MS PGothic" panose="020B0600070205080204" pitchFamily="34" charset="-128"/>
              </a:defRPr>
            </a:lvl1pPr>
            <a:lvl2pPr marL="742950" indent="-285750" defTabSz="893763">
              <a:defRPr>
                <a:solidFill>
                  <a:schemeClr val="tx1"/>
                </a:solidFill>
                <a:latin typeface="Arial" panose="020B0604020202020204" pitchFamily="34" charset="0"/>
                <a:ea typeface="MS PGothic" panose="020B0600070205080204" pitchFamily="34" charset="-128"/>
              </a:defRPr>
            </a:lvl2pPr>
            <a:lvl3pPr marL="1143000" indent="-228600" defTabSz="893763">
              <a:defRPr>
                <a:solidFill>
                  <a:schemeClr val="tx1"/>
                </a:solidFill>
                <a:latin typeface="Arial" panose="020B0604020202020204" pitchFamily="34" charset="0"/>
                <a:ea typeface="MS PGothic" panose="020B0600070205080204" pitchFamily="34" charset="-128"/>
              </a:defRPr>
            </a:lvl3pPr>
            <a:lvl4pPr marL="1600200" indent="-228600" defTabSz="893763">
              <a:defRPr>
                <a:solidFill>
                  <a:schemeClr val="tx1"/>
                </a:solidFill>
                <a:latin typeface="Arial" panose="020B0604020202020204" pitchFamily="34" charset="0"/>
                <a:ea typeface="MS PGothic" panose="020B0600070205080204" pitchFamily="34" charset="-128"/>
              </a:defRPr>
            </a:lvl4pPr>
            <a:lvl5pPr marL="2057400" indent="-228600" defTabSz="893763">
              <a:defRPr>
                <a:solidFill>
                  <a:schemeClr val="tx1"/>
                </a:solidFill>
                <a:latin typeface="Arial" panose="020B0604020202020204" pitchFamily="34" charset="0"/>
                <a:ea typeface="MS PGothic"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E99F7D-4E66-4EA5-A740-B6403680AB10}" type="slidenum">
              <a:rPr lang="en-US" altLang="en-US" smtClean="0"/>
              <a:pPr/>
              <a:t>14</a:t>
            </a:fld>
            <a:endParaRPr lang="en-US" altLang="en-US" smtClean="0"/>
          </a:p>
        </p:txBody>
      </p:sp>
    </p:spTree>
    <p:extLst>
      <p:ext uri="{BB962C8B-B14F-4D97-AF65-F5344CB8AC3E}">
        <p14:creationId xmlns:p14="http://schemas.microsoft.com/office/powerpoint/2010/main" val="349577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15</a:t>
            </a:fld>
            <a:endParaRPr lang="fr-FR"/>
          </a:p>
        </p:txBody>
      </p:sp>
    </p:spTree>
    <p:extLst>
      <p:ext uri="{BB962C8B-B14F-4D97-AF65-F5344CB8AC3E}">
        <p14:creationId xmlns:p14="http://schemas.microsoft.com/office/powerpoint/2010/main" val="85561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16</a:t>
            </a:fld>
            <a:endParaRPr lang="fr-FR"/>
          </a:p>
        </p:txBody>
      </p:sp>
    </p:spTree>
    <p:extLst>
      <p:ext uri="{BB962C8B-B14F-4D97-AF65-F5344CB8AC3E}">
        <p14:creationId xmlns:p14="http://schemas.microsoft.com/office/powerpoint/2010/main" val="68762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 id"/>
          <p:cNvSpPr>
            <a:spLocks noGrp="1" noChangeArrowheads="1"/>
          </p:cNvSpPr>
          <p:nvPr>
            <p:ph type="ftr" sz="quarter" idx="4"/>
          </p:nvPr>
        </p:nvSpPr>
        <p:spPr>
          <a:xfrm>
            <a:off x="5284788" y="103188"/>
            <a:ext cx="1528762" cy="122237"/>
          </a:xfrm>
        </p:spPr>
        <p:txBody>
          <a:bodyPr/>
          <a:lstStyle/>
          <a:p>
            <a:pPr>
              <a:defRPr/>
            </a:pPr>
            <a:r>
              <a:rPr lang="en-US"/>
              <a:t>AMS_AM0000_yyyymmdd_name</a:t>
            </a:r>
          </a:p>
        </p:txBody>
      </p:sp>
      <p:sp>
        <p:nvSpPr>
          <p:cNvPr id="58371" name="pg num"/>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525CEDC-371D-4032-A4BC-7C4C073A8128}"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
        <p:nvSpPr>
          <p:cNvPr id="58372" name="Rectangle 2"/>
          <p:cNvSpPr>
            <a:spLocks noGrp="1" noRot="1" noChangeAspect="1" noChangeArrowheads="1" noTextEdit="1"/>
          </p:cNvSpPr>
          <p:nvPr>
            <p:ph type="sldImg"/>
          </p:nvPr>
        </p:nvSpPr>
        <p:spPr bwMode="auto">
          <a:xfrm>
            <a:off x="-1585913" y="1477963"/>
            <a:ext cx="10404476" cy="780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9555" name="Rectangle 3"/>
          <p:cNvSpPr>
            <a:spLocks noGrp="1" noChangeArrowheads="1"/>
          </p:cNvSpPr>
          <p:nvPr>
            <p:ph type="body" idx="1"/>
          </p:nvPr>
        </p:nvSpPr>
        <p:spPr>
          <a:xfrm>
            <a:off x="944563" y="439738"/>
            <a:ext cx="4048125" cy="246062"/>
          </a:xfrm>
        </p:spPr>
        <p:txBody>
          <a:bodyPr>
            <a:normAutofit fontScale="92500" lnSpcReduction="10000"/>
          </a:bodyPr>
          <a:lstStyle/>
          <a:p>
            <a:pPr>
              <a:defRPr/>
            </a:pPr>
            <a:endParaRPr lang="nl-NL"/>
          </a:p>
        </p:txBody>
      </p:sp>
    </p:spTree>
    <p:extLst>
      <p:ext uri="{BB962C8B-B14F-4D97-AF65-F5344CB8AC3E}">
        <p14:creationId xmlns:p14="http://schemas.microsoft.com/office/powerpoint/2010/main" val="230102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4</a:t>
            </a:fld>
            <a:endParaRPr lang="fr-FR"/>
          </a:p>
        </p:txBody>
      </p:sp>
    </p:spTree>
    <p:extLst>
      <p:ext uri="{BB962C8B-B14F-4D97-AF65-F5344CB8AC3E}">
        <p14:creationId xmlns:p14="http://schemas.microsoft.com/office/powerpoint/2010/main" val="332705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5</a:t>
            </a:fld>
            <a:endParaRPr lang="fr-FR"/>
          </a:p>
        </p:txBody>
      </p:sp>
    </p:spTree>
    <p:extLst>
      <p:ext uri="{BB962C8B-B14F-4D97-AF65-F5344CB8AC3E}">
        <p14:creationId xmlns:p14="http://schemas.microsoft.com/office/powerpoint/2010/main" val="329364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it-IT" b="0" dirty="0"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fld id="{5502C7FC-6AD4-47CA-92F1-A359F5FB19AA}" type="slidenum">
              <a:rPr lang="en-US" altLang="en-US" sz="1200" smtClean="0">
                <a:latin typeface="Calibri" panose="020F0502020204030204" pitchFamily="34" charset="0"/>
              </a:rPr>
              <a:pPr/>
              <a:t>6</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56623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b="1" baseline="0"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fld id="{D1350CED-085F-40FC-AC9A-28C27DDF840E}" type="slidenum">
              <a:rPr lang="en-US" altLang="en-US" sz="1200" smtClean="0">
                <a:latin typeface="Calibri" panose="020F0502020204030204" pitchFamily="34" charset="0"/>
              </a:rPr>
              <a:pPr/>
              <a:t>7</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1394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06FFCEA2-8394-4E35-98BB-B47950A7A3D6}" type="slidenum">
              <a:rPr lang="fr-FR" smtClean="0"/>
              <a:t>8</a:t>
            </a:fld>
            <a:endParaRPr lang="fr-FR"/>
          </a:p>
        </p:txBody>
      </p:sp>
    </p:spTree>
    <p:extLst>
      <p:ext uri="{BB962C8B-B14F-4D97-AF65-F5344CB8AC3E}">
        <p14:creationId xmlns:p14="http://schemas.microsoft.com/office/powerpoint/2010/main" val="45090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9</a:t>
            </a:fld>
            <a:endParaRPr lang="fr-FR"/>
          </a:p>
        </p:txBody>
      </p:sp>
    </p:spTree>
    <p:extLst>
      <p:ext uri="{BB962C8B-B14F-4D97-AF65-F5344CB8AC3E}">
        <p14:creationId xmlns:p14="http://schemas.microsoft.com/office/powerpoint/2010/main" val="337131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10</a:t>
            </a:fld>
            <a:endParaRPr lang="fr-FR"/>
          </a:p>
        </p:txBody>
      </p:sp>
    </p:spTree>
    <p:extLst>
      <p:ext uri="{BB962C8B-B14F-4D97-AF65-F5344CB8AC3E}">
        <p14:creationId xmlns:p14="http://schemas.microsoft.com/office/powerpoint/2010/main" val="101209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2003520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074184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53295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fcf">
    <p:spTree>
      <p:nvGrpSpPr>
        <p:cNvPr id="1" name=""/>
        <p:cNvGrpSpPr/>
        <p:nvPr/>
      </p:nvGrpSpPr>
      <p:grpSpPr>
        <a:xfrm>
          <a:off x="0" y="0"/>
          <a:ext cx="0" cy="0"/>
          <a:chOff x="0" y="0"/>
          <a:chExt cx="0" cy="0"/>
        </a:xfrm>
      </p:grpSpPr>
      <p:pic>
        <p:nvPicPr>
          <p:cNvPr id="2" name="Picture 7"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t="14600"/>
          <a:stretch>
            <a:fillRect/>
          </a:stretch>
        </p:blipFill>
        <p:spPr bwMode="auto">
          <a:xfrm>
            <a:off x="168275" y="188913"/>
            <a:ext cx="8975725"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pic>
        <p:nvPicPr>
          <p:cNvPr id="4" name="Picture 2" descr="http://www.slovenia.info/pictures%5CTB_attractions%5C1%5C2008%5CLjubljana_grad_Panorama_17358_166390.jpg"/>
          <p:cNvPicPr>
            <a:picLocks noChangeAspect="1" noChangeArrowheads="1"/>
          </p:cNvPicPr>
          <p:nvPr userDrawn="1"/>
        </p:nvPicPr>
        <p:blipFill>
          <a:blip r:embed="rId4">
            <a:extLst>
              <a:ext uri="{28A0092B-C50C-407E-A947-70E740481C1C}">
                <a14:useLocalDpi xmlns:a14="http://schemas.microsoft.com/office/drawing/2010/main" val="0"/>
              </a:ext>
            </a:extLst>
          </a:blip>
          <a:srcRect b="-15"/>
          <a:stretch>
            <a:fillRect/>
          </a:stretch>
        </p:blipFill>
        <p:spPr bwMode="auto">
          <a:xfrm>
            <a:off x="611188" y="-26988"/>
            <a:ext cx="8532812"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7"/>
          <p:cNvSpPr/>
          <p:nvPr userDrawn="1"/>
        </p:nvSpPr>
        <p:spPr>
          <a:xfrm>
            <a:off x="-214313" y="101600"/>
            <a:ext cx="2495551" cy="98107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BE" dirty="0"/>
          </a:p>
        </p:txBody>
      </p:sp>
      <p:pic>
        <p:nvPicPr>
          <p:cNvPr id="6"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775" y="176213"/>
            <a:ext cx="18970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856771"/>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2" name="Picture 2" descr="C:\Users\camuscl\AppData\Local\Microsoft\Windows\Temporary Internet Files\Content.IE5\GTVTTPZC\MP900438622[3].jpg"/>
          <p:cNvPicPr>
            <a:picLocks noChangeAspect="1" noChangeArrowheads="1"/>
          </p:cNvPicPr>
          <p:nvPr userDrawn="1"/>
        </p:nvPicPr>
        <p:blipFill>
          <a:blip r:embed="rId2">
            <a:lum bright="70000" contrast="-70000"/>
          </a:blip>
          <a:srcRect/>
          <a:stretch>
            <a:fillRect/>
          </a:stretch>
        </p:blipFill>
        <p:spPr bwMode="auto">
          <a:xfrm>
            <a:off x="168275" y="-812800"/>
            <a:ext cx="8975725" cy="6858000"/>
          </a:xfrm>
          <a:prstGeom prst="rect">
            <a:avLst/>
          </a:prstGeom>
          <a:noFill/>
          <a:ln w="9525">
            <a:noFill/>
            <a:miter lim="800000"/>
            <a:headEnd/>
            <a:tailEnd/>
          </a:ln>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sp>
        <p:nvSpPr>
          <p:cNvPr id="4" name="Rectangle à coins arrondis 7"/>
          <p:cNvSpPr/>
          <p:nvPr userDrawn="1"/>
        </p:nvSpPr>
        <p:spPr>
          <a:xfrm>
            <a:off x="-223838" y="769938"/>
            <a:ext cx="2938463" cy="127635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BE" dirty="0">
              <a:solidFill>
                <a:srgbClr val="FFFFFF"/>
              </a:solidFill>
            </a:endParaRPr>
          </a:p>
        </p:txBody>
      </p:sp>
      <p:pic>
        <p:nvPicPr>
          <p:cNvPr id="5" name="Picture 3"/>
          <p:cNvPicPr>
            <a:picLocks noChangeAspect="1"/>
          </p:cNvPicPr>
          <p:nvPr userDrawn="1"/>
        </p:nvPicPr>
        <p:blipFill>
          <a:blip r:embed="rId4"/>
          <a:srcRect/>
          <a:stretch>
            <a:fillRect/>
          </a:stretch>
        </p:blipFill>
        <p:spPr bwMode="auto">
          <a:xfrm>
            <a:off x="95250" y="844550"/>
            <a:ext cx="2298700" cy="1047750"/>
          </a:xfrm>
          <a:prstGeom prst="rect">
            <a:avLst/>
          </a:prstGeom>
          <a:noFill/>
          <a:ln w="9525">
            <a:noFill/>
            <a:miter lim="800000"/>
            <a:headEnd/>
            <a:tailEnd/>
          </a:ln>
        </p:spPr>
      </p:pic>
      <p:sp>
        <p:nvSpPr>
          <p:cNvPr id="6" name="ZoneTexte 9"/>
          <p:cNvSpPr txBox="1"/>
          <p:nvPr userDrawn="1"/>
        </p:nvSpPr>
        <p:spPr>
          <a:xfrm>
            <a:off x="3276600" y="2060575"/>
            <a:ext cx="4967288" cy="369888"/>
          </a:xfrm>
          <a:prstGeom prst="rect">
            <a:avLst/>
          </a:prstGeom>
          <a:noFill/>
        </p:spPr>
        <p:txBody>
          <a:bodyPr>
            <a:spAutoFit/>
          </a:bodyPr>
          <a:lstStyle/>
          <a:p>
            <a:pPr defTabSz="457200">
              <a:defRPr/>
            </a:pPr>
            <a:endParaRPr lang="fr-BE" dirty="0">
              <a:solidFill>
                <a:srgbClr val="000000"/>
              </a:solidFill>
            </a:endParaRPr>
          </a:p>
        </p:txBody>
      </p:sp>
      <p:sp>
        <p:nvSpPr>
          <p:cNvPr id="7" name="Date Placeholder 5"/>
          <p:cNvSpPr>
            <a:spLocks noGrp="1"/>
          </p:cNvSpPr>
          <p:nvPr userDrawn="1">
            <p:ph type="dt" sz="half" idx="10"/>
          </p:nvPr>
        </p:nvSpPr>
        <p:spPr>
          <a:xfrm>
            <a:off x="6772275" y="5680075"/>
            <a:ext cx="2133600" cy="365125"/>
          </a:xfrm>
        </p:spPr>
        <p:txBody>
          <a:bodyPr/>
          <a:lstStyle>
            <a:lvl1pPr>
              <a:defRPr sz="1400" b="0">
                <a:solidFill>
                  <a:schemeClr val="bg1"/>
                </a:solidFill>
                <a:latin typeface="+mj-lt"/>
                <a:cs typeface="+mn-cs"/>
              </a:defRPr>
            </a:lvl1pPr>
          </a:lstStyle>
          <a:p>
            <a:pPr>
              <a:defRPr/>
            </a:pPr>
            <a:fld id="{68792650-A9E8-49F6-A883-A4CB5FB96570}" type="datetime1">
              <a:rPr lang="en-IE">
                <a:solidFill>
                  <a:srgbClr val="FFFFFF"/>
                </a:solidFill>
              </a:rPr>
              <a:pPr>
                <a:defRPr/>
              </a:pPr>
              <a:t>13/12/2016</a:t>
            </a:fld>
            <a:endParaRPr lang="en-US" dirty="0">
              <a:solidFill>
                <a:srgbClr val="FFFFFF"/>
              </a:solidFill>
            </a:endParaRPr>
          </a:p>
        </p:txBody>
      </p:sp>
    </p:spTree>
    <p:extLst>
      <p:ext uri="{BB962C8B-B14F-4D97-AF65-F5344CB8AC3E}">
        <p14:creationId xmlns:p14="http://schemas.microsoft.com/office/powerpoint/2010/main" val="1317008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180009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2384247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169322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smtClean="0"/>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9284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482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smtClean="0"/>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6999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203983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p>
          <a:p>
            <a:endParaRPr lang="en-US" dirty="0" smtClean="0"/>
          </a:p>
          <a:p>
            <a:endParaRPr lang="en-US" dirty="0"/>
          </a:p>
        </p:txBody>
      </p:sp>
      <p:sp>
        <p:nvSpPr>
          <p:cNvPr id="4" name="Date Placeholder 3"/>
          <p:cNvSpPr>
            <a:spLocks noGrp="1"/>
          </p:cNvSpPr>
          <p:nvPr>
            <p:ph type="dt" sz="half" idx="10"/>
          </p:nvPr>
        </p:nvSpPr>
        <p:spPr>
          <a:xfrm>
            <a:off x="5638800" y="6492875"/>
            <a:ext cx="2133600" cy="365125"/>
          </a:xfrm>
        </p:spPr>
        <p:txBody>
          <a:bodyPr/>
          <a:lstStyle>
            <a:lvl1pPr algn="r">
              <a:defRPr sz="1400">
                <a:solidFill>
                  <a:schemeClr val="bg1"/>
                </a:solidFill>
              </a:defRPr>
            </a:lvl1pPr>
          </a:lstStyle>
          <a:p>
            <a:fld id="{09AB0CC1-90E2-4BBF-8E98-325F34AD42E7}" type="datetime1">
              <a:rPr lang="en-IE" smtClean="0"/>
              <a:t>13/12/2016</a:t>
            </a:fld>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r>
              <a:rPr lang="en-IE" dirty="0" smtClean="0"/>
              <a:t>ACER Workshop on Gas Tariffs and Incremental Capacity</a:t>
            </a:r>
            <a:endParaRPr lang="en-US" dirty="0"/>
          </a:p>
        </p:txBody>
      </p:sp>
    </p:spTree>
    <p:extLst>
      <p:ext uri="{BB962C8B-B14F-4D97-AF65-F5344CB8AC3E}">
        <p14:creationId xmlns:p14="http://schemas.microsoft.com/office/powerpoint/2010/main" val="2973749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de-DE" smtClean="0"/>
              <a:t>9-02-12</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Rectangle 7"/>
          <p:cNvSpPr>
            <a:spLocks noGrp="1" noChangeArrowheads="1"/>
          </p:cNvSpPr>
          <p:nvPr>
            <p:ph type="sldNum" sz="quarter" idx="12"/>
          </p:nvPr>
        </p:nvSpPr>
        <p:spPr>
          <a:xfrm>
            <a:off x="6861175" y="6381750"/>
            <a:ext cx="2133600" cy="476250"/>
          </a:xfrm>
          <a:prstGeom prst="rect">
            <a:avLst/>
          </a:prstGeom>
          <a:ln/>
        </p:spPr>
        <p:txBody>
          <a:bodyPr/>
          <a:lstStyle>
            <a:lvl1pPr>
              <a:defRPr/>
            </a:lvl1pPr>
          </a:lstStyle>
          <a:p>
            <a:pPr>
              <a:defRPr/>
            </a:pPr>
            <a:fld id="{C7E821FB-7480-4491-934C-1612E2968814}" type="slidenum">
              <a:rPr lang="en-GB"/>
              <a:pPr>
                <a:defRPr/>
              </a:pPr>
              <a:t>‹#›</a:t>
            </a:fld>
            <a:endParaRPr lang="en-GB"/>
          </a:p>
        </p:txBody>
      </p:sp>
    </p:spTree>
    <p:extLst>
      <p:ext uri="{BB962C8B-B14F-4D97-AF65-F5344CB8AC3E}">
        <p14:creationId xmlns:p14="http://schemas.microsoft.com/office/powerpoint/2010/main" val="3165708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317546" y="101212"/>
            <a:ext cx="6905297" cy="702824"/>
          </a:xfrm>
          <a:prstGeom prst="rect">
            <a:avLst/>
          </a:prstGeom>
        </p:spPr>
        <p:txBody>
          <a:bodyPr/>
          <a:lstStyle>
            <a:lvl1pPr>
              <a:defRPr sz="2800" b="1">
                <a:solidFill>
                  <a:schemeClr val="bg1"/>
                </a:solidFill>
              </a:defRPr>
            </a:lvl1pPr>
          </a:lstStyle>
          <a:p>
            <a:endParaRPr lang="en-US" dirty="0"/>
          </a:p>
        </p:txBody>
      </p:sp>
      <p:sp>
        <p:nvSpPr>
          <p:cNvPr id="3" name="Tijdelijke aanduiding voor inhoud 2"/>
          <p:cNvSpPr>
            <a:spLocks noGrp="1"/>
          </p:cNvSpPr>
          <p:nvPr>
            <p:ph idx="1"/>
          </p:nvPr>
        </p:nvSpPr>
        <p:spPr>
          <a:xfrm>
            <a:off x="346838" y="1079928"/>
            <a:ext cx="8466086" cy="5005562"/>
          </a:xfrm>
          <a:prstGeom prst="rect">
            <a:avLst/>
          </a:prstGeom>
        </p:spPr>
        <p:txBody>
          <a:bodyPr/>
          <a:lstStyle/>
          <a:p>
            <a:pPr lvl="0"/>
            <a:endParaRPr lang="en-US" dirty="0"/>
          </a:p>
        </p:txBody>
      </p:sp>
      <p:sp>
        <p:nvSpPr>
          <p:cNvPr id="4" name="Rectangle 7"/>
          <p:cNvSpPr>
            <a:spLocks noGrp="1" noChangeArrowheads="1"/>
          </p:cNvSpPr>
          <p:nvPr>
            <p:ph type="sldNum" sz="quarter" idx="10"/>
          </p:nvPr>
        </p:nvSpPr>
        <p:spPr>
          <a:xfrm>
            <a:off x="6861175" y="6381750"/>
            <a:ext cx="2133600" cy="476250"/>
          </a:xfrm>
          <a:prstGeom prst="rect">
            <a:avLst/>
          </a:prstGeom>
        </p:spPr>
        <p:txBody>
          <a:bodyPr/>
          <a:lstStyle>
            <a:lvl1pPr>
              <a:defRPr/>
            </a:lvl1pPr>
          </a:lstStyle>
          <a:p>
            <a:pPr>
              <a:defRPr/>
            </a:pPr>
            <a:fld id="{8B3DE56B-F7E1-4E9E-AFEB-B9A94CF43E9E}" type="slidenum">
              <a:rPr lang="en-GB" altLang="en-US"/>
              <a:pPr>
                <a:defRPr/>
              </a:pPr>
              <a:t>‹#›</a:t>
            </a:fld>
            <a:endParaRPr lang="en-GB" altLang="en-US"/>
          </a:p>
        </p:txBody>
      </p:sp>
    </p:spTree>
    <p:extLst>
      <p:ext uri="{BB962C8B-B14F-4D97-AF65-F5344CB8AC3E}">
        <p14:creationId xmlns:p14="http://schemas.microsoft.com/office/powerpoint/2010/main" val="2454410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it-IT" smtClean="0"/>
              <a:t>Fare clic per modificare lo stile del titolo</a:t>
            </a:r>
            <a:endParaRPr lang="en-GB"/>
          </a:p>
        </p:txBody>
      </p:sp>
    </p:spTree>
    <p:extLst>
      <p:ext uri="{BB962C8B-B14F-4D97-AF65-F5344CB8AC3E}">
        <p14:creationId xmlns:p14="http://schemas.microsoft.com/office/powerpoint/2010/main" val="353963558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171403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FEC0A45-53E8-4E98-B1D3-C4E9D1F683B6}" type="datetimeFigureOut">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97558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FEC0A45-53E8-4E98-B1D3-C4E9D1F683B6}" type="datetimeFigureOut">
              <a:rPr lang="fr-FR" smtClean="0"/>
              <a:t>13/12/2016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1879661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FEC0A45-53E8-4E98-B1D3-C4E9D1F683B6}" type="datetimeFigureOut">
              <a:rPr lang="fr-FR" smtClean="0"/>
              <a:t>13/12/2016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022475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EC0A45-53E8-4E98-B1D3-C4E9D1F683B6}" type="datetimeFigureOut">
              <a:rPr lang="fr-FR" smtClean="0"/>
              <a:t>13/12/2016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92691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EC0A45-53E8-4E98-B1D3-C4E9D1F683B6}" type="datetimeFigureOut">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130832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EC0A45-53E8-4E98-B1D3-C4E9D1F683B6}" type="datetimeFigureOut">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2074822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A3EC-4FD5-4D0A-9814-9F7E1A61F3D6}" type="slidenum">
              <a:rPr lang="fr-FR" smtClean="0"/>
              <a:t>‹#›</a:t>
            </a:fld>
            <a:endParaRPr lang="fr-FR"/>
          </a:p>
        </p:txBody>
      </p:sp>
    </p:spTree>
    <p:extLst>
      <p:ext uri="{BB962C8B-B14F-4D97-AF65-F5344CB8AC3E}">
        <p14:creationId xmlns:p14="http://schemas.microsoft.com/office/powerpoint/2010/main" val="119705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ound Single Corner Rectangle 5"/>
          <p:cNvSpPr/>
          <p:nvPr/>
        </p:nvSpPr>
        <p:spPr>
          <a:xfrm>
            <a:off x="0" y="6381750"/>
            <a:ext cx="7937500" cy="4762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b="1" dirty="0">
              <a:solidFill>
                <a:srgbClr val="FFFFFF"/>
              </a:solidFill>
            </a:endParaRPr>
          </a:p>
        </p:txBody>
      </p:sp>
      <p:sp>
        <p:nvSpPr>
          <p:cNvPr id="16" name="Date Placeholder 3"/>
          <p:cNvSpPr>
            <a:spLocks noGrp="1"/>
          </p:cNvSpPr>
          <p:nvPr>
            <p:ph type="dt" sz="half" idx="2"/>
          </p:nvPr>
        </p:nvSpPr>
        <p:spPr>
          <a:xfrm>
            <a:off x="5621338" y="6492875"/>
            <a:ext cx="2133600" cy="365125"/>
          </a:xfrm>
          <a:prstGeom prst="rect">
            <a:avLst/>
          </a:prstGeom>
        </p:spPr>
        <p:txBody>
          <a:bodyPr/>
          <a:lstStyle>
            <a:lvl1pPr algn="r" fontAlgn="auto">
              <a:spcBef>
                <a:spcPts val="0"/>
              </a:spcBef>
              <a:spcAft>
                <a:spcPts val="0"/>
              </a:spcAft>
              <a:defRPr sz="1400" b="1">
                <a:solidFill>
                  <a:srgbClr val="FFFFFF"/>
                </a:solidFill>
                <a:latin typeface="+mn-lt"/>
                <a:cs typeface="Verdana"/>
              </a:defRPr>
            </a:lvl1pPr>
          </a:lstStyle>
          <a:p>
            <a:pPr defTabSz="457200">
              <a:defRPr/>
            </a:pPr>
            <a:fld id="{F2FF0021-1902-4377-8931-BFBC31055441}" type="datetime1">
              <a:rPr lang="en-IE"/>
              <a:pPr defTabSz="457200">
                <a:defRPr/>
              </a:pPr>
              <a:t>13/12/2016</a:t>
            </a:fld>
            <a:endParaRPr lang="en-US" dirty="0"/>
          </a:p>
        </p:txBody>
      </p:sp>
      <p:sp>
        <p:nvSpPr>
          <p:cNvPr id="18" name="Round Single Corner Rectangle 7"/>
          <p:cNvSpPr/>
          <p:nvPr userDrawn="1"/>
        </p:nvSpPr>
        <p:spPr>
          <a:xfrm rot="10800000">
            <a:off x="2217738" y="0"/>
            <a:ext cx="6926262" cy="6921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srgbClr val="FFFFFF"/>
                </a:solidFill>
              </a:rPr>
              <a:t> </a:t>
            </a:r>
          </a:p>
        </p:txBody>
      </p:sp>
      <p:pic>
        <p:nvPicPr>
          <p:cNvPr id="1029" name="Picture 12"/>
          <p:cNvPicPr>
            <a:picLocks noChangeAspect="1"/>
          </p:cNvPicPr>
          <p:nvPr/>
        </p:nvPicPr>
        <p:blipFill>
          <a:blip r:embed="rId13"/>
          <a:srcRect/>
          <a:stretch>
            <a:fillRect/>
          </a:stretch>
        </p:blipFill>
        <p:spPr bwMode="auto">
          <a:xfrm>
            <a:off x="411163" y="0"/>
            <a:ext cx="1466850" cy="668338"/>
          </a:xfrm>
          <a:prstGeom prst="rect">
            <a:avLst/>
          </a:prstGeom>
          <a:noFill/>
          <a:ln w="9525">
            <a:noFill/>
            <a:miter lim="800000"/>
            <a:headEnd/>
            <a:tailEnd/>
          </a:ln>
        </p:spPr>
      </p:pic>
      <p:sp>
        <p:nvSpPr>
          <p:cNvPr id="6" name="Footer Placeholder 4"/>
          <p:cNvSpPr>
            <a:spLocks noGrp="1"/>
          </p:cNvSpPr>
          <p:nvPr>
            <p:ph type="ftr" sz="quarter" idx="3"/>
          </p:nvPr>
        </p:nvSpPr>
        <p:spPr>
          <a:xfrm>
            <a:off x="6099175" y="146050"/>
            <a:ext cx="2895600" cy="365125"/>
          </a:xfrm>
          <a:prstGeom prst="rect">
            <a:avLst/>
          </a:prstGeom>
        </p:spPr>
        <p:txBody>
          <a:bodyPr/>
          <a:lstStyle>
            <a:lvl1pPr fontAlgn="auto">
              <a:spcBef>
                <a:spcPts val="0"/>
              </a:spcBef>
              <a:spcAft>
                <a:spcPts val="0"/>
              </a:spcAft>
              <a:defRPr b="1">
                <a:solidFill>
                  <a:schemeClr val="bg1"/>
                </a:solidFill>
                <a:latin typeface="+mn-lt"/>
              </a:defRPr>
            </a:lvl1pPr>
          </a:lstStyle>
          <a:p>
            <a:pPr defTabSz="457200">
              <a:defRPr/>
            </a:pPr>
            <a:r>
              <a:rPr lang="en-IE">
                <a:solidFill>
                  <a:srgbClr val="FFFFFF"/>
                </a:solidFill>
              </a:rPr>
              <a:t>ACER Workshop on Gas Tariffs and Incremental Capacity</a:t>
            </a:r>
            <a:endParaRPr lang="en-US">
              <a:solidFill>
                <a:srgbClr val="FFFFFF"/>
              </a:solidFill>
            </a:endParaRPr>
          </a:p>
        </p:txBody>
      </p:sp>
      <p:sp>
        <p:nvSpPr>
          <p:cNvPr id="7" name="TextBox 6"/>
          <p:cNvSpPr txBox="1"/>
          <p:nvPr userDrawn="1"/>
        </p:nvSpPr>
        <p:spPr>
          <a:xfrm>
            <a:off x="7981950" y="6400800"/>
            <a:ext cx="879475" cy="369888"/>
          </a:xfrm>
          <a:prstGeom prst="rect">
            <a:avLst/>
          </a:prstGeom>
          <a:noFill/>
        </p:spPr>
        <p:txBody>
          <a:bodyPr>
            <a:spAutoFit/>
          </a:bodyPr>
          <a:lstStyle/>
          <a:p>
            <a:pPr algn="ctr" defTabSz="457200">
              <a:defRPr/>
            </a:pPr>
            <a:fld id="{7A8C1DB0-9D84-4A0D-954C-6776348C411C}" type="slidenum">
              <a:rPr lang="de-AT" b="1">
                <a:solidFill>
                  <a:srgbClr val="00529B"/>
                </a:solidFill>
              </a:rPr>
              <a:pPr algn="ctr" defTabSz="457200">
                <a:defRPr/>
              </a:pPr>
              <a:t>‹#›</a:t>
            </a:fld>
            <a:endParaRPr lang="en-US" b="1" dirty="0">
              <a:solidFill>
                <a:srgbClr val="00529B"/>
              </a:solidFill>
            </a:endParaRPr>
          </a:p>
        </p:txBody>
      </p:sp>
    </p:spTree>
    <p:extLst>
      <p:ext uri="{BB962C8B-B14F-4D97-AF65-F5344CB8AC3E}">
        <p14:creationId xmlns:p14="http://schemas.microsoft.com/office/powerpoint/2010/main" val="2812715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ＭＳ Ｐゴシック"/>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cs typeface="ＭＳ Ｐゴシック"/>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cs typeface="ＭＳ Ｐゴシック"/>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cs typeface="ＭＳ Ｐゴシック"/>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cs typeface="ＭＳ Ｐゴシック"/>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do-prod-ap/Official_documents/Acts_of_the_Agency/Publication/Implementation%20Monitoring%20Report%20on%20Congestion%20Management%20Procedures%20-%20Update%202016.pd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http://s-do-prod-ap/Official_documents/Acts_of_the_Agency/Publication/ACER%20Report%20on%20the%20implementation%20of%20the%20Balancing%20Network%20Code.pdf" TargetMode="External"/><Relationship Id="rId4" Type="http://schemas.openxmlformats.org/officeDocument/2006/relationships/hyperlink" Target="http://s-do-prod-ap/Official_documents/Acts_of_the_Agency/Publication/Implementation_Monitoring_Report_on_the_Capacity_Allocation_Mechanisms_Network_Cod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150" y="3124200"/>
            <a:ext cx="8174038" cy="1012825"/>
          </a:xfrm>
          <a:prstGeom prst="rect">
            <a:avLst/>
          </a:prstGeom>
        </p:spPr>
        <p:txBody>
          <a:bodyPr>
            <a:normAutofit fontScale="90000"/>
          </a:bodyPr>
          <a:lstStyle/>
          <a:p>
            <a:r>
              <a:rPr lang="en-US" altLang="en-US" sz="2800" b="1" dirty="0" smtClean="0">
                <a:solidFill>
                  <a:srgbClr val="00529B"/>
                </a:solidFill>
                <a:latin typeface="Verdana" pitchFamily="34" charset="0"/>
                <a:ea typeface="Verdana" pitchFamily="34" charset="0"/>
                <a:cs typeface="Verdana" pitchFamily="34" charset="0"/>
              </a:rPr>
              <a:t/>
            </a:r>
            <a:br>
              <a:rPr lang="en-US" altLang="en-US" sz="2800" b="1" dirty="0" smtClean="0">
                <a:solidFill>
                  <a:srgbClr val="00529B"/>
                </a:solidFill>
                <a:latin typeface="Verdana" pitchFamily="34" charset="0"/>
                <a:ea typeface="Verdana" pitchFamily="34" charset="0"/>
                <a:cs typeface="Verdana" pitchFamily="34" charset="0"/>
              </a:rPr>
            </a:br>
            <a:r>
              <a:rPr lang="en-US" altLang="en-US" sz="2800" b="1" dirty="0">
                <a:solidFill>
                  <a:srgbClr val="00529B"/>
                </a:solidFill>
                <a:latin typeface="Verdana" pitchFamily="34" charset="0"/>
                <a:ea typeface="Verdana" pitchFamily="34" charset="0"/>
                <a:cs typeface="Verdana" pitchFamily="34" charset="0"/>
              </a:rPr>
              <a:t/>
            </a:r>
            <a:br>
              <a:rPr lang="en-US" altLang="en-US" sz="2800" b="1" dirty="0">
                <a:solidFill>
                  <a:srgbClr val="00529B"/>
                </a:solidFill>
                <a:latin typeface="Verdana" pitchFamily="34" charset="0"/>
                <a:ea typeface="Verdana" pitchFamily="34" charset="0"/>
                <a:cs typeface="Verdana" pitchFamily="34" charset="0"/>
              </a:rPr>
            </a:br>
            <a:r>
              <a:rPr lang="en-US" altLang="en-US" sz="2800" b="1" dirty="0" smtClean="0">
                <a:solidFill>
                  <a:srgbClr val="00529B"/>
                </a:solidFill>
                <a:latin typeface="Verdana" pitchFamily="34" charset="0"/>
                <a:ea typeface="Verdana" pitchFamily="34" charset="0"/>
                <a:cs typeface="Verdana" pitchFamily="34" charset="0"/>
              </a:rPr>
              <a:t/>
            </a:r>
            <a:br>
              <a:rPr lang="en-US" altLang="en-US" sz="2800" b="1" dirty="0" smtClean="0">
                <a:solidFill>
                  <a:srgbClr val="00529B"/>
                </a:solidFill>
                <a:latin typeface="Verdana" pitchFamily="34" charset="0"/>
                <a:ea typeface="Verdana" pitchFamily="34" charset="0"/>
                <a:cs typeface="Verdana" pitchFamily="34" charset="0"/>
              </a:rPr>
            </a:br>
            <a:r>
              <a:rPr lang="en-US" altLang="en-US" sz="2800" b="1" dirty="0" smtClean="0">
                <a:solidFill>
                  <a:srgbClr val="00529B"/>
                </a:solidFill>
                <a:latin typeface="Verdana" pitchFamily="34" charset="0"/>
                <a:ea typeface="Verdana" pitchFamily="34" charset="0"/>
                <a:cs typeface="Verdana" pitchFamily="34" charset="0"/>
              </a:rPr>
              <a:t>Implementation </a:t>
            </a:r>
            <a:r>
              <a:rPr lang="en-US" altLang="en-US" sz="2800" b="1" dirty="0">
                <a:solidFill>
                  <a:srgbClr val="00529B"/>
                </a:solidFill>
                <a:latin typeface="Verdana" pitchFamily="34" charset="0"/>
                <a:ea typeface="Verdana" pitchFamily="34" charset="0"/>
                <a:cs typeface="Verdana" pitchFamily="34" charset="0"/>
              </a:rPr>
              <a:t>of the Network Codes: ACER monitoring and SSE GRI </a:t>
            </a:r>
            <a:r>
              <a:rPr lang="en-US" altLang="en-US" sz="2800" b="1" dirty="0" smtClean="0">
                <a:solidFill>
                  <a:srgbClr val="00529B"/>
                </a:solidFill>
                <a:latin typeface="Verdana" pitchFamily="34" charset="0"/>
                <a:ea typeface="Verdana" pitchFamily="34" charset="0"/>
                <a:cs typeface="Verdana" pitchFamily="34" charset="0"/>
              </a:rPr>
              <a:t>state of play</a:t>
            </a:r>
            <a:r>
              <a:rPr lang="en-US" altLang="en-US" sz="2800" b="1" dirty="0">
                <a:solidFill>
                  <a:srgbClr val="00529B"/>
                </a:solidFill>
                <a:latin typeface="Verdana" pitchFamily="34" charset="0"/>
                <a:ea typeface="Verdana" pitchFamily="34" charset="0"/>
                <a:cs typeface="Verdana" pitchFamily="34" charset="0"/>
              </a:rPr>
              <a:t/>
            </a:r>
            <a:br>
              <a:rPr lang="en-US" altLang="en-US" sz="2800" b="1" dirty="0">
                <a:solidFill>
                  <a:srgbClr val="00529B"/>
                </a:solidFill>
                <a:latin typeface="Verdana" pitchFamily="34" charset="0"/>
                <a:ea typeface="Verdana" pitchFamily="34" charset="0"/>
                <a:cs typeface="Verdana" pitchFamily="34" charset="0"/>
              </a:rPr>
            </a:br>
            <a:r>
              <a:rPr lang="en-GB" altLang="en-US" sz="2800" i="1" dirty="0">
                <a:solidFill>
                  <a:srgbClr val="00529B"/>
                </a:solidFill>
                <a:latin typeface="Verdana" pitchFamily="34" charset="0"/>
                <a:ea typeface="Verdana" pitchFamily="34" charset="0"/>
                <a:cs typeface="Verdana" pitchFamily="34" charset="0"/>
              </a:rPr>
              <a:t/>
            </a:r>
            <a:br>
              <a:rPr lang="en-GB" altLang="en-US" sz="2800" i="1" dirty="0">
                <a:solidFill>
                  <a:srgbClr val="00529B"/>
                </a:solidFill>
                <a:latin typeface="Verdana" pitchFamily="34" charset="0"/>
                <a:ea typeface="Verdana" pitchFamily="34" charset="0"/>
                <a:cs typeface="Verdana" pitchFamily="34" charset="0"/>
              </a:rPr>
            </a:br>
            <a:r>
              <a:rPr lang="it-IT" altLang="en-US" sz="2800" b="1" i="1" dirty="0">
                <a:latin typeface="Verdana" pitchFamily="34" charset="0"/>
                <a:ea typeface="Verdana" pitchFamily="34" charset="0"/>
                <a:cs typeface="Verdana" pitchFamily="34" charset="0"/>
              </a:rPr>
              <a:t>Dennis </a:t>
            </a:r>
            <a:r>
              <a:rPr lang="it-IT" altLang="en-US" sz="2800" b="1" i="1" dirty="0" smtClean="0">
                <a:latin typeface="Verdana" pitchFamily="34" charset="0"/>
                <a:ea typeface="Verdana" pitchFamily="34" charset="0"/>
                <a:cs typeface="Verdana" pitchFamily="34" charset="0"/>
              </a:rPr>
              <a:t>Hesseling, Riccardo Galletta, ACER</a:t>
            </a:r>
            <a:r>
              <a:rPr lang="it-IT" altLang="en-US" sz="2800" b="1" i="1" dirty="0">
                <a:latin typeface="Verdana" pitchFamily="34" charset="0"/>
                <a:ea typeface="Verdana" pitchFamily="34" charset="0"/>
                <a:cs typeface="Verdana" pitchFamily="34" charset="0"/>
              </a:rPr>
              <a:t/>
            </a:r>
            <a:br>
              <a:rPr lang="it-IT" altLang="en-US" sz="2800" b="1" i="1" dirty="0">
                <a:latin typeface="Verdana" pitchFamily="34" charset="0"/>
                <a:ea typeface="Verdana" pitchFamily="34" charset="0"/>
                <a:cs typeface="Verdana" pitchFamily="34" charset="0"/>
              </a:rPr>
            </a:br>
            <a:r>
              <a:rPr lang="en-US" altLang="en-US" sz="2800" dirty="0">
                <a:solidFill>
                  <a:srgbClr val="00529B"/>
                </a:solidFill>
                <a:latin typeface="Verdana" pitchFamily="34" charset="0"/>
                <a:ea typeface="Verdana" pitchFamily="34" charset="0"/>
                <a:cs typeface="Verdana" pitchFamily="34" charset="0"/>
              </a:rPr>
              <a:t>			</a:t>
            </a:r>
            <a:endParaRPr lang="en-IE" altLang="en-US" sz="2800" dirty="0">
              <a:solidFill>
                <a:srgbClr val="00529B"/>
              </a:solidFill>
              <a:latin typeface="Verdana" pitchFamily="34" charset="0"/>
              <a:ea typeface="Verdana" pitchFamily="34" charset="0"/>
              <a:cs typeface="Verdana" pitchFamily="34" charset="0"/>
            </a:endParaRPr>
          </a:p>
        </p:txBody>
      </p:sp>
      <p:sp>
        <p:nvSpPr>
          <p:cNvPr id="47108" name="Titre 9"/>
          <p:cNvSpPr txBox="1">
            <a:spLocks/>
          </p:cNvSpPr>
          <p:nvPr/>
        </p:nvSpPr>
        <p:spPr bwMode="auto">
          <a:xfrm>
            <a:off x="7213600" y="5589588"/>
            <a:ext cx="1755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lnSpc>
                <a:spcPct val="90000"/>
              </a:lnSpc>
            </a:pPr>
            <a:endParaRPr lang="fr-BE" altLang="en-US" sz="1600">
              <a:solidFill>
                <a:schemeClr val="bg1"/>
              </a:solidFill>
              <a:ea typeface="ＭＳ Ｐゴシック" panose="020B0600070205080204" pitchFamily="34" charset="-128"/>
            </a:endParaRPr>
          </a:p>
        </p:txBody>
      </p:sp>
      <p:sp>
        <p:nvSpPr>
          <p:cNvPr id="47109" name="ZoneTexte 2"/>
          <p:cNvSpPr txBox="1">
            <a:spLocks noChangeArrowheads="1"/>
          </p:cNvSpPr>
          <p:nvPr/>
        </p:nvSpPr>
        <p:spPr bwMode="auto">
          <a:xfrm>
            <a:off x="644525" y="5483225"/>
            <a:ext cx="855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b="1" dirty="0">
                <a:solidFill>
                  <a:srgbClr val="FFFFFF"/>
                </a:solidFill>
              </a:rPr>
              <a:t>21</a:t>
            </a:r>
            <a:r>
              <a:rPr lang="en-US" altLang="en-US" b="1" baseline="30000" dirty="0">
                <a:solidFill>
                  <a:srgbClr val="FFFFFF"/>
                </a:solidFill>
              </a:rPr>
              <a:t>st</a:t>
            </a:r>
            <a:r>
              <a:rPr lang="en-US" altLang="en-US" b="1" dirty="0">
                <a:solidFill>
                  <a:srgbClr val="FFFFFF"/>
                </a:solidFill>
              </a:rPr>
              <a:t> Stakeholder Group meeting, SSE GRI</a:t>
            </a:r>
          </a:p>
          <a:p>
            <a:r>
              <a:rPr lang="en-US" altLang="en-US" sz="1400" b="1" dirty="0" err="1" smtClean="0">
                <a:solidFill>
                  <a:srgbClr val="FFFFFF"/>
                </a:solidFill>
              </a:rPr>
              <a:t>Bucuresti</a:t>
            </a:r>
            <a:r>
              <a:rPr lang="en-US" altLang="en-US" sz="1400" b="1" dirty="0" smtClean="0">
                <a:solidFill>
                  <a:srgbClr val="FFFFFF"/>
                </a:solidFill>
              </a:rPr>
              <a:t>, </a:t>
            </a:r>
            <a:r>
              <a:rPr lang="en-US" altLang="en-US" sz="1400" b="1" dirty="0">
                <a:solidFill>
                  <a:srgbClr val="FFFFFF"/>
                </a:solidFill>
              </a:rPr>
              <a:t>13 December 2016</a:t>
            </a:r>
          </a:p>
        </p:txBody>
      </p:sp>
    </p:spTree>
    <p:extLst>
      <p:ext uri="{BB962C8B-B14F-4D97-AF65-F5344CB8AC3E}">
        <p14:creationId xmlns:p14="http://schemas.microsoft.com/office/powerpoint/2010/main" val="4052338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0774" y="836712"/>
            <a:ext cx="8347690" cy="5495280"/>
          </a:xfrm>
          <a:prstGeom prst="rect">
            <a:avLst/>
          </a:prstGeom>
        </p:spPr>
      </p:pic>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CAM: implementation monitoring summary</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11" name="ZoneTexte 7"/>
          <p:cNvSpPr txBox="1"/>
          <p:nvPr/>
        </p:nvSpPr>
        <p:spPr>
          <a:xfrm>
            <a:off x="-88200" y="6513051"/>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6" name="Rounded Rectangle 5"/>
          <p:cNvSpPr/>
          <p:nvPr/>
        </p:nvSpPr>
        <p:spPr bwMode="auto">
          <a:xfrm>
            <a:off x="429055" y="2167156"/>
            <a:ext cx="2050613" cy="606576"/>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p:cNvSpPr/>
          <p:nvPr/>
        </p:nvSpPr>
        <p:spPr bwMode="auto">
          <a:xfrm>
            <a:off x="429055" y="3723267"/>
            <a:ext cx="2078894" cy="551433"/>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bwMode="auto">
          <a:xfrm>
            <a:off x="7771996" y="2194728"/>
            <a:ext cx="924869" cy="551432"/>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bwMode="auto">
          <a:xfrm>
            <a:off x="7771996" y="3743250"/>
            <a:ext cx="920487" cy="53145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ounded Rectangle 11"/>
          <p:cNvSpPr/>
          <p:nvPr/>
        </p:nvSpPr>
        <p:spPr bwMode="auto">
          <a:xfrm>
            <a:off x="4427984" y="4341040"/>
            <a:ext cx="926766" cy="551433"/>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ounded Rectangle 12"/>
          <p:cNvSpPr/>
          <p:nvPr/>
        </p:nvSpPr>
        <p:spPr bwMode="auto">
          <a:xfrm>
            <a:off x="2987824" y="4317886"/>
            <a:ext cx="504056" cy="1535322"/>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353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CAM: implementation monitoring highlights</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11" name="ZoneTexte 7"/>
          <p:cNvSpPr txBox="1"/>
          <p:nvPr/>
        </p:nvSpPr>
        <p:spPr>
          <a:xfrm>
            <a:off x="-88200" y="6513051"/>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2" name="Picture 1"/>
          <p:cNvPicPr>
            <a:picLocks noChangeAspect="1"/>
          </p:cNvPicPr>
          <p:nvPr/>
        </p:nvPicPr>
        <p:blipFill>
          <a:blip r:embed="rId3"/>
          <a:stretch>
            <a:fillRect/>
          </a:stretch>
        </p:blipFill>
        <p:spPr>
          <a:xfrm>
            <a:off x="414408" y="963155"/>
            <a:ext cx="3895054" cy="2674524"/>
          </a:xfrm>
          <a:prstGeom prst="rect">
            <a:avLst/>
          </a:prstGeom>
        </p:spPr>
      </p:pic>
      <p:pic>
        <p:nvPicPr>
          <p:cNvPr id="3" name="Picture 2"/>
          <p:cNvPicPr>
            <a:picLocks noChangeAspect="1"/>
          </p:cNvPicPr>
          <p:nvPr/>
        </p:nvPicPr>
        <p:blipFill>
          <a:blip r:embed="rId4"/>
          <a:stretch>
            <a:fillRect/>
          </a:stretch>
        </p:blipFill>
        <p:spPr>
          <a:xfrm>
            <a:off x="4499993" y="981873"/>
            <a:ext cx="3701352" cy="2666808"/>
          </a:xfrm>
          <a:prstGeom prst="rect">
            <a:avLst/>
          </a:prstGeom>
        </p:spPr>
      </p:pic>
      <p:pic>
        <p:nvPicPr>
          <p:cNvPr id="4" name="Picture 3"/>
          <p:cNvPicPr>
            <a:picLocks noChangeAspect="1"/>
          </p:cNvPicPr>
          <p:nvPr/>
        </p:nvPicPr>
        <p:blipFill>
          <a:blip r:embed="rId5"/>
          <a:stretch>
            <a:fillRect/>
          </a:stretch>
        </p:blipFill>
        <p:spPr>
          <a:xfrm>
            <a:off x="412155" y="3637533"/>
            <a:ext cx="3867624" cy="2674524"/>
          </a:xfrm>
          <a:prstGeom prst="rect">
            <a:avLst/>
          </a:prstGeom>
        </p:spPr>
      </p:pic>
      <p:pic>
        <p:nvPicPr>
          <p:cNvPr id="7" name="Picture 6"/>
          <p:cNvPicPr>
            <a:picLocks noChangeAspect="1"/>
          </p:cNvPicPr>
          <p:nvPr/>
        </p:nvPicPr>
        <p:blipFill>
          <a:blip r:embed="rId6"/>
          <a:stretch>
            <a:fillRect/>
          </a:stretch>
        </p:blipFill>
        <p:spPr>
          <a:xfrm>
            <a:off x="4499992" y="3648680"/>
            <a:ext cx="3701353" cy="2663377"/>
          </a:xfrm>
          <a:prstGeom prst="rect">
            <a:avLst/>
          </a:prstGeom>
        </p:spPr>
      </p:pic>
      <p:cxnSp>
        <p:nvCxnSpPr>
          <p:cNvPr id="9" name="Straight Arrow Connector 8"/>
          <p:cNvCxnSpPr/>
          <p:nvPr/>
        </p:nvCxnSpPr>
        <p:spPr bwMode="auto">
          <a:xfrm flipV="1">
            <a:off x="1490663" y="2238003"/>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1406931" y="4804866"/>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4409894" y="948298"/>
            <a:ext cx="3906521" cy="5307197"/>
          </a:xfrm>
          <a:prstGeom prst="roundRect">
            <a:avLst/>
          </a:prstGeom>
          <a:no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ounded Rectangle 13"/>
          <p:cNvSpPr/>
          <p:nvPr/>
        </p:nvSpPr>
        <p:spPr>
          <a:xfrm>
            <a:off x="5375763" y="764877"/>
            <a:ext cx="2148565" cy="3262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SSE EU MSs</a:t>
            </a:r>
            <a:endParaRPr lang="en-GB" dirty="0"/>
          </a:p>
        </p:txBody>
      </p:sp>
      <p:cxnSp>
        <p:nvCxnSpPr>
          <p:cNvPr id="15" name="Straight Arrow Connector 14"/>
          <p:cNvCxnSpPr/>
          <p:nvPr/>
        </p:nvCxnSpPr>
        <p:spPr bwMode="auto">
          <a:xfrm flipV="1">
            <a:off x="5372125" y="4653136"/>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V="1">
            <a:off x="5444133" y="2204864"/>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
          <p:cNvSpPr txBox="1">
            <a:spLocks noChangeArrowheads="1"/>
          </p:cNvSpPr>
          <p:nvPr/>
        </p:nvSpPr>
        <p:spPr bwMode="auto">
          <a:xfrm>
            <a:off x="5076056" y="4157496"/>
            <a:ext cx="1936750" cy="523220"/>
          </a:xfrm>
          <a:prstGeom prst="rect">
            <a:avLst/>
          </a:prstGeom>
          <a:solidFill>
            <a:srgbClr val="FECEE3">
              <a:alpha val="50980"/>
            </a:srgbClr>
          </a:solidFill>
          <a:ln w="9525">
            <a:solidFill>
              <a:schemeClr val="tx1">
                <a:alpha val="54901"/>
              </a:schemeClr>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r>
              <a:rPr lang="de-DE" altLang="en-US" sz="1400" dirty="0" smtClean="0">
                <a:solidFill>
                  <a:srgbClr val="FF0000"/>
                </a:solidFill>
              </a:rPr>
              <a:t>No allocation on MA bundled capacity</a:t>
            </a:r>
            <a:endParaRPr lang="en-GB" altLang="en-US" sz="1400" dirty="0">
              <a:solidFill>
                <a:srgbClr val="FF0000"/>
              </a:solidFill>
            </a:endParaRPr>
          </a:p>
        </p:txBody>
      </p:sp>
      <p:sp>
        <p:nvSpPr>
          <p:cNvPr id="20" name="Rounded Rectangle 19"/>
          <p:cNvSpPr/>
          <p:nvPr/>
        </p:nvSpPr>
        <p:spPr>
          <a:xfrm>
            <a:off x="412155" y="1772815"/>
            <a:ext cx="559445" cy="144017"/>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4553675" y="1541745"/>
            <a:ext cx="306357" cy="15906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7250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15391" y="165639"/>
            <a:ext cx="7200800" cy="400110"/>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Balancing: implementation monitoring summary</a:t>
            </a:r>
            <a:endParaRPr lang="en-IE" sz="1200" b="1" dirty="0">
              <a:solidFill>
                <a:schemeClr val="bg1"/>
              </a:solidFill>
              <a:latin typeface="+mj-lt"/>
            </a:endParaRPr>
          </a:p>
        </p:txBody>
      </p:sp>
      <p:sp>
        <p:nvSpPr>
          <p:cNvPr id="14" name="Titre 1"/>
          <p:cNvSpPr txBox="1">
            <a:spLocks/>
          </p:cNvSpPr>
          <p:nvPr/>
        </p:nvSpPr>
        <p:spPr bwMode="auto">
          <a:xfrm>
            <a:off x="188203" y="1052736"/>
            <a:ext cx="8665043" cy="642938"/>
          </a:xfrm>
          <a:prstGeom prst="rect">
            <a:avLst/>
          </a:prstGeom>
          <a:noFill/>
          <a:ln>
            <a:miter lim="800000"/>
            <a:headEnd/>
            <a:tailEnd/>
          </a:ln>
        </p:spPr>
        <p:txBody>
          <a:bodyPr anchor="ctr"/>
          <a:lstStyle/>
          <a:p>
            <a:pPr eaLnBrk="0" hangingPunct="0">
              <a:defRPr/>
            </a:pPr>
            <a:endParaRPr lang="en-GB" altLang="en-US" b="1" kern="0" dirty="0">
              <a:solidFill>
                <a:srgbClr val="005BA1"/>
              </a:solidFill>
              <a:ea typeface="ＭＳ Ｐゴシック" pitchFamily="34" charset="-128"/>
              <a:cs typeface="ＭＳ Ｐゴシック" charset="-128"/>
            </a:endParaRPr>
          </a:p>
        </p:txBody>
      </p:sp>
      <p:sp>
        <p:nvSpPr>
          <p:cNvPr id="7" name="Titre 1"/>
          <p:cNvSpPr txBox="1">
            <a:spLocks/>
          </p:cNvSpPr>
          <p:nvPr/>
        </p:nvSpPr>
        <p:spPr bwMode="auto">
          <a:xfrm>
            <a:off x="459975" y="794030"/>
            <a:ext cx="8665043" cy="642938"/>
          </a:xfrm>
          <a:prstGeom prst="rect">
            <a:avLst/>
          </a:prstGeom>
          <a:noFill/>
          <a:ln>
            <a:miter lim="800000"/>
            <a:headEnd/>
            <a:tailEnd/>
          </a:ln>
        </p:spPr>
        <p:txBody>
          <a:bodyPr anchor="ctr"/>
          <a:lstStyle/>
          <a:p>
            <a:pPr defTabSz="914400" eaLnBrk="0" hangingPunct="0">
              <a:defRPr/>
            </a:pPr>
            <a:r>
              <a:rPr lang="en-GB" altLang="en-US" b="1" kern="0" dirty="0" smtClean="0">
                <a:solidFill>
                  <a:srgbClr val="005BA1"/>
                </a:solidFill>
                <a:ea typeface="ＭＳ Ｐゴシック" pitchFamily="34" charset="-128"/>
                <a:cs typeface="ＭＳ Ｐゴシック" charset="-128"/>
              </a:rPr>
              <a:t>Implementation clusters: three different timings </a:t>
            </a:r>
            <a:endParaRPr lang="en-GB" altLang="en-US"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2" name="Picture 1"/>
          <p:cNvPicPr>
            <a:picLocks noChangeAspect="1"/>
          </p:cNvPicPr>
          <p:nvPr/>
        </p:nvPicPr>
        <p:blipFill rotWithShape="1">
          <a:blip r:embed="rId3"/>
          <a:srcRect l="24395" t="25342" r="5613" b="940"/>
          <a:stretch/>
        </p:blipFill>
        <p:spPr>
          <a:xfrm>
            <a:off x="1496386" y="1579605"/>
            <a:ext cx="6048673" cy="4301598"/>
          </a:xfrm>
          <a:prstGeom prst="rect">
            <a:avLst/>
          </a:prstGeom>
        </p:spPr>
      </p:pic>
    </p:spTree>
    <p:extLst>
      <p:ext uri="{BB962C8B-B14F-4D97-AF65-F5344CB8AC3E}">
        <p14:creationId xmlns:p14="http://schemas.microsoft.com/office/powerpoint/2010/main" val="2507878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11696" y="110462"/>
            <a:ext cx="7128792" cy="584775"/>
          </a:xfrm>
          <a:prstGeom prst="rect">
            <a:avLst/>
          </a:prstGeom>
        </p:spPr>
        <p:txBody>
          <a:bodyPr wrap="square">
            <a:spAutoFit/>
          </a:bodyPr>
          <a:lstStyle/>
          <a:p>
            <a:pPr algn="r">
              <a:defRPr/>
            </a:pPr>
            <a:r>
              <a:rPr lang="en-US" sz="2000" b="1" dirty="0">
                <a:solidFill>
                  <a:schemeClr val="bg1"/>
                </a:solidFill>
                <a:ea typeface="ＭＳ Ｐゴシック" pitchFamily="34" charset="-128"/>
              </a:rPr>
              <a:t>Balancing: implementation monitoring summary</a:t>
            </a:r>
            <a:endParaRPr lang="en-IE" sz="1200" b="1" dirty="0">
              <a:solidFill>
                <a:schemeClr val="bg1"/>
              </a:solidFill>
            </a:endParaRPr>
          </a:p>
          <a:p>
            <a:pPr algn="r">
              <a:defRPr/>
            </a:pPr>
            <a:endParaRPr lang="en-IE" sz="1200" b="1" dirty="0">
              <a:solidFill>
                <a:schemeClr val="bg1"/>
              </a:solidFill>
              <a:latin typeface="+mj-lt"/>
            </a:endParaRPr>
          </a:p>
        </p:txBody>
      </p:sp>
      <p:sp>
        <p:nvSpPr>
          <p:cNvPr id="14" name="Titre 1"/>
          <p:cNvSpPr txBox="1">
            <a:spLocks/>
          </p:cNvSpPr>
          <p:nvPr/>
        </p:nvSpPr>
        <p:spPr bwMode="auto">
          <a:xfrm>
            <a:off x="188203" y="1052736"/>
            <a:ext cx="8665043" cy="642938"/>
          </a:xfrm>
          <a:prstGeom prst="rect">
            <a:avLst/>
          </a:prstGeom>
          <a:noFill/>
          <a:ln>
            <a:miter lim="800000"/>
            <a:headEnd/>
            <a:tailEnd/>
          </a:ln>
        </p:spPr>
        <p:txBody>
          <a:bodyPr anchor="ctr"/>
          <a:lstStyle/>
          <a:p>
            <a:pPr eaLnBrk="0" hangingPunct="0">
              <a:defRPr/>
            </a:pPr>
            <a:endParaRPr lang="en-GB" altLang="en-US" b="1" kern="0" dirty="0">
              <a:solidFill>
                <a:srgbClr val="005BA1"/>
              </a:solidFill>
              <a:ea typeface="ＭＳ Ｐゴシック" pitchFamily="34" charset="-128"/>
              <a:cs typeface="ＭＳ Ｐゴシック" charset="-128"/>
            </a:endParaRPr>
          </a:p>
        </p:txBody>
      </p:sp>
      <p:sp>
        <p:nvSpPr>
          <p:cNvPr id="3" name="TextBox 2"/>
          <p:cNvSpPr txBox="1"/>
          <p:nvPr/>
        </p:nvSpPr>
        <p:spPr>
          <a:xfrm>
            <a:off x="467544" y="4746908"/>
            <a:ext cx="8385702" cy="707886"/>
          </a:xfrm>
          <a:prstGeom prst="rect">
            <a:avLst/>
          </a:prstGeom>
          <a:noFill/>
        </p:spPr>
        <p:txBody>
          <a:bodyPr wrap="square" rtlCol="0">
            <a:spAutoFit/>
          </a:bodyPr>
          <a:lstStyle/>
          <a:p>
            <a:pPr marL="342900" indent="-342900">
              <a:buFont typeface="Wingdings" panose="05000000000000000000" pitchFamily="2" charset="2"/>
              <a:buChar char="§"/>
            </a:pPr>
            <a:r>
              <a:rPr lang="en-GB" sz="2000" dirty="0" smtClean="0"/>
              <a:t>At EU level, UK, FR, BELUX and DK reached implementation level of 85-100% </a:t>
            </a:r>
          </a:p>
        </p:txBody>
      </p:sp>
      <p:sp>
        <p:nvSpPr>
          <p:cNvPr id="7" name="Titre 1"/>
          <p:cNvSpPr txBox="1">
            <a:spLocks/>
          </p:cNvSpPr>
          <p:nvPr/>
        </p:nvSpPr>
        <p:spPr bwMode="auto">
          <a:xfrm>
            <a:off x="191511" y="908720"/>
            <a:ext cx="8665043" cy="642938"/>
          </a:xfrm>
          <a:prstGeom prst="rect">
            <a:avLst/>
          </a:prstGeom>
          <a:noFill/>
          <a:ln>
            <a:miter lim="800000"/>
            <a:headEnd/>
            <a:tailEnd/>
          </a:ln>
        </p:spPr>
        <p:txBody>
          <a:bodyPr anchor="ctr"/>
          <a:lstStyle/>
          <a:p>
            <a:pPr defTabSz="914400" eaLnBrk="0" hangingPunct="0">
              <a:defRPr/>
            </a:pPr>
            <a:r>
              <a:rPr lang="en-GB" altLang="en-US" sz="2000" b="1" kern="0" dirty="0" smtClean="0">
                <a:solidFill>
                  <a:srgbClr val="005BA1"/>
                </a:solidFill>
                <a:ea typeface="ＭＳ Ｐゴシック" pitchFamily="34" charset="-128"/>
                <a:cs typeface="ＭＳ Ｐゴシック" charset="-128"/>
              </a:rPr>
              <a:t>Average implementation rate by countries</a:t>
            </a:r>
            <a:endParaRPr lang="en-GB" altLang="en-US" sz="2000"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4" name="Picture 3"/>
          <p:cNvPicPr>
            <a:picLocks noChangeAspect="1"/>
          </p:cNvPicPr>
          <p:nvPr/>
        </p:nvPicPr>
        <p:blipFill>
          <a:blip r:embed="rId3"/>
          <a:stretch>
            <a:fillRect/>
          </a:stretch>
        </p:blipFill>
        <p:spPr>
          <a:xfrm>
            <a:off x="259045" y="1951979"/>
            <a:ext cx="8594201" cy="2272875"/>
          </a:xfrm>
          <a:prstGeom prst="rect">
            <a:avLst/>
          </a:prstGeom>
        </p:spPr>
      </p:pic>
    </p:spTree>
    <p:extLst>
      <p:ext uri="{BB962C8B-B14F-4D97-AF65-F5344CB8AC3E}">
        <p14:creationId xmlns:p14="http://schemas.microsoft.com/office/powerpoint/2010/main" val="4195525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925" y="1008063"/>
            <a:ext cx="8982075" cy="646112"/>
          </a:xfrm>
          <a:prstGeom prst="rect">
            <a:avLst/>
          </a:prstGeom>
          <a:noFill/>
        </p:spPr>
        <p:txBody>
          <a:bodyPr>
            <a:spAutoFit/>
          </a:bodyPr>
          <a:lstStyle/>
          <a:p>
            <a:pPr>
              <a:defRPr/>
            </a:pPr>
            <a:r>
              <a:rPr lang="en-GB" b="1" dirty="0" smtClean="0">
                <a:solidFill>
                  <a:schemeClr val="accent2">
                    <a:lumMod val="75000"/>
                  </a:schemeClr>
                </a:solidFill>
                <a:ea typeface="ＭＳ Ｐゴシック" panose="020B0600070205080204" pitchFamily="34" charset="-128"/>
              </a:rPr>
              <a:t>Implementing of fundamentals requirements is not yet complete</a:t>
            </a:r>
            <a:endParaRPr lang="en-GB" b="1" dirty="0">
              <a:solidFill>
                <a:schemeClr val="accent2">
                  <a:lumMod val="75000"/>
                </a:schemeClr>
              </a:solidFill>
              <a:ea typeface="ＭＳ Ｐゴシック" panose="020B0600070205080204" pitchFamily="34" charset="-128"/>
            </a:endParaRPr>
          </a:p>
          <a:p>
            <a:pPr>
              <a:defRPr/>
            </a:pPr>
            <a:endParaRPr lang="en-GB" b="1" dirty="0">
              <a:solidFill>
                <a:schemeClr val="accent2">
                  <a:lumMod val="75000"/>
                </a:schemeClr>
              </a:solidFill>
              <a:ea typeface="ＭＳ Ｐゴシック" panose="020B0600070205080204" pitchFamily="34" charset="-128"/>
            </a:endParaRPr>
          </a:p>
        </p:txBody>
      </p:sp>
      <p:sp>
        <p:nvSpPr>
          <p:cNvPr id="8" name="Rectangle 7"/>
          <p:cNvSpPr/>
          <p:nvPr/>
        </p:nvSpPr>
        <p:spPr>
          <a:xfrm>
            <a:off x="1787821" y="97563"/>
            <a:ext cx="733278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BAL NC: </a:t>
            </a:r>
            <a:r>
              <a:rPr lang="en-US" sz="2000" b="1" dirty="0">
                <a:solidFill>
                  <a:schemeClr val="bg1"/>
                </a:solidFill>
                <a:ea typeface="ＭＳ Ｐゴシック" pitchFamily="34" charset="-128"/>
              </a:rPr>
              <a:t>implementation </a:t>
            </a:r>
            <a:r>
              <a:rPr lang="en-US" sz="2000" b="1" dirty="0" smtClean="0">
                <a:solidFill>
                  <a:schemeClr val="bg1"/>
                </a:solidFill>
                <a:ea typeface="ＭＳ Ｐゴシック" pitchFamily="34" charset="-128"/>
              </a:rPr>
              <a:t>of market enablers</a:t>
            </a:r>
            <a:endParaRPr lang="en-IE" sz="1200" b="1" dirty="0">
              <a:solidFill>
                <a:schemeClr val="bg1"/>
              </a:solidFill>
            </a:endParaRPr>
          </a:p>
          <a:p>
            <a:pPr algn="r">
              <a:defRPr/>
            </a:pPr>
            <a:endParaRPr lang="en-IE" sz="1200" b="1" dirty="0">
              <a:solidFill>
                <a:schemeClr val="bg1"/>
              </a:solidFill>
              <a:latin typeface="+mj-lt"/>
            </a:endParaRPr>
          </a:p>
        </p:txBody>
      </p:sp>
      <p:pic>
        <p:nvPicPr>
          <p:cNvPr id="3" name="Picture 2"/>
          <p:cNvPicPr>
            <a:picLocks noChangeAspect="1"/>
          </p:cNvPicPr>
          <p:nvPr/>
        </p:nvPicPr>
        <p:blipFill>
          <a:blip r:embed="rId3"/>
          <a:stretch>
            <a:fillRect/>
          </a:stretch>
        </p:blipFill>
        <p:spPr>
          <a:xfrm>
            <a:off x="4611728" y="2150658"/>
            <a:ext cx="4436034" cy="1193249"/>
          </a:xfrm>
          <a:prstGeom prst="rect">
            <a:avLst/>
          </a:prstGeom>
        </p:spPr>
      </p:pic>
      <p:pic>
        <p:nvPicPr>
          <p:cNvPr id="4" name="Picture 3"/>
          <p:cNvPicPr>
            <a:picLocks noChangeAspect="1"/>
          </p:cNvPicPr>
          <p:nvPr/>
        </p:nvPicPr>
        <p:blipFill rotWithShape="1">
          <a:blip r:embed="rId4"/>
          <a:srcRect l="24403" t="35422" r="31385" b="552"/>
          <a:stretch/>
        </p:blipFill>
        <p:spPr>
          <a:xfrm>
            <a:off x="323528" y="1654175"/>
            <a:ext cx="4104456" cy="4295105"/>
          </a:xfrm>
          <a:prstGeom prst="rect">
            <a:avLst/>
          </a:prstGeom>
        </p:spPr>
      </p:pic>
      <p:sp>
        <p:nvSpPr>
          <p:cNvPr id="15" name="Oval 14"/>
          <p:cNvSpPr/>
          <p:nvPr/>
        </p:nvSpPr>
        <p:spPr>
          <a:xfrm>
            <a:off x="4589587" y="4252431"/>
            <a:ext cx="70233" cy="4571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589587" y="4535409"/>
            <a:ext cx="702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583981" y="3710229"/>
            <a:ext cx="70233" cy="45719"/>
          </a:xfrm>
          <a:prstGeom prst="ellipse">
            <a:avLst/>
          </a:prstGeom>
          <a:solidFill>
            <a:schemeClr val="tx1"/>
          </a:solidFill>
          <a:ln>
            <a:solidFill>
              <a:srgbClr val="404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681649" y="3538212"/>
            <a:ext cx="5328592" cy="1200329"/>
          </a:xfrm>
          <a:prstGeom prst="rect">
            <a:avLst/>
          </a:prstGeom>
          <a:noFill/>
        </p:spPr>
        <p:txBody>
          <a:bodyPr wrap="square" rtlCol="0">
            <a:spAutoFit/>
          </a:bodyPr>
          <a:lstStyle/>
          <a:p>
            <a:r>
              <a:rPr lang="en-GB" b="1" dirty="0" smtClean="0">
                <a:latin typeface="Calibri" panose="020F0502020204030204" pitchFamily="34" charset="0"/>
              </a:rPr>
              <a:t>: information to support market</a:t>
            </a:r>
          </a:p>
          <a:p>
            <a:r>
              <a:rPr lang="en-GB" b="1" dirty="0" smtClean="0">
                <a:latin typeface="Calibri" panose="020F0502020204030204" pitchFamily="34" charset="0"/>
              </a:rPr>
              <a:t>  development</a:t>
            </a:r>
          </a:p>
          <a:p>
            <a:r>
              <a:rPr lang="en-GB" b="1" dirty="0" smtClean="0">
                <a:latin typeface="Calibri" panose="020F0502020204030204" pitchFamily="34" charset="0"/>
              </a:rPr>
              <a:t>: access to flexible gas</a:t>
            </a:r>
          </a:p>
          <a:p>
            <a:r>
              <a:rPr lang="en-GB" b="1" dirty="0" smtClean="0">
                <a:latin typeface="Calibri" panose="020F0502020204030204" pitchFamily="34" charset="0"/>
              </a:rPr>
              <a:t>: access to network flexibility</a:t>
            </a:r>
          </a:p>
        </p:txBody>
      </p:sp>
      <p:sp>
        <p:nvSpPr>
          <p:cNvPr id="20"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34511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95736" y="114300"/>
            <a:ext cx="6672039" cy="400110"/>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Conclusion [1</a:t>
            </a:r>
            <a:r>
              <a:rPr lang="en-GB" sz="2000" b="1" dirty="0" smtClean="0">
                <a:solidFill>
                  <a:schemeClr val="bg1"/>
                </a:solidFill>
                <a:ea typeface="ＭＳ Ｐゴシック" pitchFamily="34" charset="-128"/>
              </a:rPr>
              <a:t>/</a:t>
            </a:r>
            <a:r>
              <a:rPr lang="en-US" sz="2000" b="1" dirty="0">
                <a:solidFill>
                  <a:schemeClr val="bg1"/>
                </a:solidFill>
                <a:ea typeface="ＭＳ Ｐゴシック" pitchFamily="34" charset="-128"/>
              </a:rPr>
              <a:t>2]</a:t>
            </a:r>
            <a:endParaRPr lang="en-IE" sz="2000" b="1" dirty="0">
              <a:solidFill>
                <a:schemeClr val="bg1"/>
              </a:solidFill>
              <a:latin typeface="+mj-lt"/>
            </a:endParaRPr>
          </a:p>
        </p:txBody>
      </p:sp>
      <p:sp>
        <p:nvSpPr>
          <p:cNvPr id="14" name="Titre 1"/>
          <p:cNvSpPr txBox="1">
            <a:spLocks/>
          </p:cNvSpPr>
          <p:nvPr/>
        </p:nvSpPr>
        <p:spPr bwMode="auto">
          <a:xfrm>
            <a:off x="188203" y="1052736"/>
            <a:ext cx="8665043" cy="642938"/>
          </a:xfrm>
          <a:prstGeom prst="rect">
            <a:avLst/>
          </a:prstGeom>
          <a:noFill/>
          <a:ln>
            <a:miter lim="800000"/>
            <a:headEnd/>
            <a:tailEnd/>
          </a:ln>
        </p:spPr>
        <p:txBody>
          <a:bodyPr anchor="ctr"/>
          <a:lstStyle/>
          <a:p>
            <a:pPr eaLnBrk="0" hangingPunct="0">
              <a:defRPr/>
            </a:pPr>
            <a:endParaRPr lang="en-GB" altLang="en-US" b="1" kern="0" dirty="0">
              <a:solidFill>
                <a:srgbClr val="005BA1"/>
              </a:solidFill>
              <a:ea typeface="ＭＳ Ｐゴシック" pitchFamily="34" charset="-128"/>
              <a:cs typeface="ＭＳ Ｐゴシック" charset="-128"/>
            </a:endParaRPr>
          </a:p>
        </p:txBody>
      </p:sp>
      <p:sp>
        <p:nvSpPr>
          <p:cNvPr id="3" name="TextBox 2"/>
          <p:cNvSpPr txBox="1"/>
          <p:nvPr/>
        </p:nvSpPr>
        <p:spPr>
          <a:xfrm>
            <a:off x="381997" y="1795929"/>
            <a:ext cx="8277454" cy="5016758"/>
          </a:xfrm>
          <a:prstGeom prst="rect">
            <a:avLst/>
          </a:prstGeom>
          <a:noFill/>
        </p:spPr>
        <p:txBody>
          <a:bodyPr wrap="square" rtlCol="0">
            <a:spAutoFit/>
          </a:bodyPr>
          <a:lstStyle/>
          <a:p>
            <a:r>
              <a:rPr lang="en-GB" sz="2000" b="1" dirty="0" smtClean="0"/>
              <a:t>CMP</a:t>
            </a:r>
          </a:p>
          <a:p>
            <a:endParaRPr lang="en-GB" sz="2000" b="1" dirty="0"/>
          </a:p>
          <a:p>
            <a:pPr marL="342900" indent="-342900">
              <a:buFont typeface="Wingdings" panose="05000000000000000000" pitchFamily="2" charset="2"/>
              <a:buChar char="§"/>
            </a:pPr>
            <a:r>
              <a:rPr lang="en-GB" sz="2000" dirty="0" smtClean="0"/>
              <a:t>Mechanisms implemented, except in a few MSs</a:t>
            </a:r>
          </a:p>
          <a:p>
            <a:pPr marL="342900" indent="-342900">
              <a:buFont typeface="Wingdings" panose="05000000000000000000" pitchFamily="2" charset="2"/>
              <a:buChar char="§"/>
            </a:pPr>
            <a:r>
              <a:rPr lang="en-GB" sz="2000" dirty="0" smtClean="0"/>
              <a:t>Limited CMP application </a:t>
            </a:r>
            <a:r>
              <a:rPr lang="en-GB" sz="2000" dirty="0" smtClean="0">
                <a:sym typeface="Wingdings" panose="05000000000000000000" pitchFamily="2" charset="2"/>
              </a:rPr>
              <a:t></a:t>
            </a:r>
            <a:r>
              <a:rPr lang="en-GB" sz="2000" dirty="0" smtClean="0"/>
              <a:t> not much capacity made available via CMPs </a:t>
            </a:r>
          </a:p>
          <a:p>
            <a:pPr marL="342900" indent="-342900">
              <a:buFont typeface="Wingdings" panose="05000000000000000000" pitchFamily="2" charset="2"/>
              <a:buChar char="§"/>
            </a:pPr>
            <a:r>
              <a:rPr lang="en-GB" sz="2000" dirty="0" smtClean="0"/>
              <a:t>Contractual congestion is still present in the region</a:t>
            </a:r>
          </a:p>
          <a:p>
            <a:endParaRPr lang="en-GB" sz="2000" dirty="0" smtClean="0"/>
          </a:p>
          <a:p>
            <a:r>
              <a:rPr lang="en-GB" sz="2000" b="1" dirty="0" smtClean="0"/>
              <a:t>CAM</a:t>
            </a:r>
          </a:p>
          <a:p>
            <a:r>
              <a:rPr lang="en-GB" sz="2000" b="1" dirty="0" smtClean="0"/>
              <a:t> </a:t>
            </a:r>
            <a:r>
              <a:rPr lang="en-GB" sz="2000" dirty="0" smtClean="0"/>
              <a:t> </a:t>
            </a:r>
          </a:p>
          <a:p>
            <a:pPr marL="342900" indent="-342900">
              <a:buFont typeface="Wingdings" panose="05000000000000000000" pitchFamily="2" charset="2"/>
              <a:buChar char="§"/>
            </a:pPr>
            <a:r>
              <a:rPr lang="en-GB" sz="2000" dirty="0"/>
              <a:t>O</a:t>
            </a:r>
            <a:r>
              <a:rPr lang="en-GB" sz="2000" dirty="0" smtClean="0"/>
              <a:t>verall high implementation level (except BG)</a:t>
            </a:r>
          </a:p>
          <a:p>
            <a:pPr marL="342900" indent="-342900">
              <a:buFont typeface="Wingdings" panose="05000000000000000000" pitchFamily="2" charset="2"/>
              <a:buChar char="§"/>
            </a:pPr>
            <a:r>
              <a:rPr lang="en-GB" sz="2000" dirty="0" smtClean="0"/>
              <a:t>Improvement needed on dynamic recalculation and bundling</a:t>
            </a:r>
          </a:p>
          <a:p>
            <a:pPr marL="342900" indent="-342900">
              <a:buFont typeface="Wingdings" panose="05000000000000000000" pitchFamily="2" charset="2"/>
              <a:buChar char="§"/>
            </a:pPr>
            <a:r>
              <a:rPr lang="en-GB" sz="2000" dirty="0" smtClean="0"/>
              <a:t>Some MSs need to complete the implementation of provisions on interruptible capacity  </a:t>
            </a:r>
          </a:p>
          <a:p>
            <a:endParaRPr lang="en-GB" sz="2000" dirty="0" smtClean="0"/>
          </a:p>
          <a:p>
            <a:endParaRPr lang="en-GB" sz="2000" dirty="0"/>
          </a:p>
        </p:txBody>
      </p:sp>
      <p:sp>
        <p:nvSpPr>
          <p:cNvPr id="7" name="Titre 1"/>
          <p:cNvSpPr txBox="1">
            <a:spLocks/>
          </p:cNvSpPr>
          <p:nvPr/>
        </p:nvSpPr>
        <p:spPr bwMode="auto">
          <a:xfrm>
            <a:off x="191796" y="731267"/>
            <a:ext cx="8665043" cy="642938"/>
          </a:xfrm>
          <a:prstGeom prst="rect">
            <a:avLst/>
          </a:prstGeom>
          <a:noFill/>
          <a:ln>
            <a:miter lim="800000"/>
            <a:headEnd/>
            <a:tailEnd/>
          </a:ln>
        </p:spPr>
        <p:txBody>
          <a:bodyPr anchor="ctr"/>
          <a:lstStyle/>
          <a:p>
            <a:pPr defTabSz="914400" eaLnBrk="0" hangingPunct="0">
              <a:defRPr/>
            </a:pPr>
            <a:r>
              <a:rPr lang="en-GB" altLang="en-US" sz="2000" b="1" kern="0" dirty="0" smtClean="0">
                <a:solidFill>
                  <a:srgbClr val="005BA1"/>
                </a:solidFill>
                <a:ea typeface="ＭＳ Ｐゴシック" pitchFamily="34" charset="-128"/>
                <a:cs typeface="ＭＳ Ｐゴシック" charset="-128"/>
              </a:rPr>
              <a:t>Summary of findings and conclusions on IMRs in SSE EU</a:t>
            </a:r>
            <a:endParaRPr lang="en-GB" altLang="en-US" sz="2000"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308689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95736" y="114300"/>
            <a:ext cx="6672039" cy="400110"/>
          </a:xfrm>
          <a:prstGeom prst="rect">
            <a:avLst/>
          </a:prstGeom>
        </p:spPr>
        <p:txBody>
          <a:bodyPr wrap="square">
            <a:spAutoFit/>
          </a:bodyPr>
          <a:lstStyle/>
          <a:p>
            <a:pPr algn="r">
              <a:defRPr/>
            </a:pPr>
            <a:r>
              <a:rPr lang="en-US" sz="2000" b="1" dirty="0">
                <a:solidFill>
                  <a:schemeClr val="bg1"/>
                </a:solidFill>
                <a:ea typeface="ＭＳ Ｐゴシック" pitchFamily="34" charset="-128"/>
              </a:rPr>
              <a:t>Conclusion </a:t>
            </a:r>
            <a:r>
              <a:rPr lang="en-US" sz="2000" b="1" dirty="0" smtClean="0">
                <a:solidFill>
                  <a:schemeClr val="bg1"/>
                </a:solidFill>
                <a:ea typeface="ＭＳ Ｐゴシック" pitchFamily="34" charset="-128"/>
              </a:rPr>
              <a:t>[2</a:t>
            </a:r>
            <a:r>
              <a:rPr lang="en-GB" sz="2000" b="1" dirty="0" smtClean="0">
                <a:solidFill>
                  <a:schemeClr val="bg1"/>
                </a:solidFill>
                <a:ea typeface="ＭＳ Ｐゴシック" pitchFamily="34" charset="-128"/>
              </a:rPr>
              <a:t>/</a:t>
            </a:r>
            <a:r>
              <a:rPr lang="en-US" sz="2000" b="1" dirty="0">
                <a:solidFill>
                  <a:schemeClr val="bg1"/>
                </a:solidFill>
                <a:ea typeface="ＭＳ Ｐゴシック" pitchFamily="34" charset="-128"/>
              </a:rPr>
              <a:t>2]</a:t>
            </a:r>
            <a:endParaRPr lang="en-IE" sz="1200" b="1" dirty="0">
              <a:solidFill>
                <a:schemeClr val="bg1"/>
              </a:solidFill>
              <a:latin typeface="+mj-lt"/>
            </a:endParaRPr>
          </a:p>
        </p:txBody>
      </p:sp>
      <p:sp>
        <p:nvSpPr>
          <p:cNvPr id="3" name="TextBox 2"/>
          <p:cNvSpPr txBox="1"/>
          <p:nvPr/>
        </p:nvSpPr>
        <p:spPr>
          <a:xfrm>
            <a:off x="335704" y="980544"/>
            <a:ext cx="8493478" cy="5139869"/>
          </a:xfrm>
          <a:prstGeom prst="rect">
            <a:avLst/>
          </a:prstGeom>
          <a:noFill/>
        </p:spPr>
        <p:txBody>
          <a:bodyPr wrap="square" rtlCol="0">
            <a:spAutoFit/>
          </a:bodyPr>
          <a:lstStyle/>
          <a:p>
            <a:r>
              <a:rPr lang="en-GB" sz="2000" b="1" dirty="0" smtClean="0"/>
              <a:t>BAL</a:t>
            </a:r>
            <a:endParaRPr lang="en-GB" sz="2000" dirty="0"/>
          </a:p>
          <a:p>
            <a:r>
              <a:rPr lang="en-GB" sz="2000" dirty="0" smtClean="0"/>
              <a:t> Concentrate implementation efforts on market enablers</a:t>
            </a:r>
          </a:p>
          <a:p>
            <a:pPr marL="342900" indent="-342900">
              <a:buFont typeface="Wingdings" panose="05000000000000000000" pitchFamily="2" charset="2"/>
              <a:buChar char="§"/>
            </a:pPr>
            <a:r>
              <a:rPr lang="en-GB" sz="2000" dirty="0"/>
              <a:t>Implementation levels </a:t>
            </a:r>
            <a:r>
              <a:rPr lang="en-GB" sz="2000" dirty="0" smtClean="0"/>
              <a:t>can improve considerably in some MSs</a:t>
            </a:r>
          </a:p>
          <a:p>
            <a:pPr marL="342900" indent="-342900">
              <a:buFont typeface="Wingdings" panose="05000000000000000000" pitchFamily="2" charset="2"/>
              <a:buChar char="§"/>
            </a:pPr>
            <a:r>
              <a:rPr lang="en-GB" sz="2000" dirty="0" smtClean="0"/>
              <a:t>Balancing/Trading </a:t>
            </a:r>
            <a:r>
              <a:rPr lang="en-GB" sz="2000" dirty="0"/>
              <a:t>P</a:t>
            </a:r>
            <a:r>
              <a:rPr lang="en-GB" sz="2000" dirty="0" smtClean="0"/>
              <a:t>latforms shall be created, where missing</a:t>
            </a:r>
          </a:p>
          <a:p>
            <a:pPr marL="342900" indent="-342900">
              <a:buFont typeface="Wingdings" panose="05000000000000000000" pitchFamily="2" charset="2"/>
              <a:buChar char="§"/>
            </a:pPr>
            <a:r>
              <a:rPr lang="en-GB" sz="2000" dirty="0" smtClean="0"/>
              <a:t>Interim measures have time limits, as follows:</a:t>
            </a:r>
          </a:p>
          <a:p>
            <a:pPr marL="800100" lvl="1" indent="-342900">
              <a:buFont typeface="Wingdings" panose="05000000000000000000" pitchFamily="2" charset="2"/>
              <a:buChar char="§"/>
            </a:pPr>
            <a:r>
              <a:rPr lang="en-GB" sz="2000" dirty="0" smtClean="0"/>
              <a:t>Only Balancing Platforms can go beyond 2019 April;</a:t>
            </a:r>
          </a:p>
          <a:p>
            <a:pPr marL="800100" lvl="1" indent="-342900">
              <a:buFont typeface="Wingdings" panose="05000000000000000000" pitchFamily="2" charset="2"/>
              <a:buChar char="§"/>
            </a:pPr>
            <a:r>
              <a:rPr lang="en-GB" sz="2000" dirty="0" smtClean="0"/>
              <a:t>Tolerances, interim prices cannot apply beyond 2019. These tools can support market development now and not later. If balancing regimes miss several design elements, these supporting tools would contribute less to the development of the short term markets, as intended.</a:t>
            </a:r>
            <a:endParaRPr lang="en-GB" sz="2000" dirty="0"/>
          </a:p>
          <a:p>
            <a:endParaRPr lang="en-GB" b="1" dirty="0" smtClean="0"/>
          </a:p>
          <a:p>
            <a:r>
              <a:rPr lang="en-GB" b="1" dirty="0" smtClean="0"/>
              <a:t>OVERALL</a:t>
            </a:r>
          </a:p>
          <a:p>
            <a:pPr marL="342900" indent="-342900">
              <a:buFont typeface="Wingdings" panose="05000000000000000000" pitchFamily="2" charset="2"/>
              <a:buChar char="§"/>
            </a:pPr>
            <a:r>
              <a:rPr lang="en-GB" dirty="0" smtClean="0"/>
              <a:t>The NC implementation in SSE </a:t>
            </a:r>
            <a:r>
              <a:rPr lang="en-GB" dirty="0"/>
              <a:t>GRI MSs </a:t>
            </a:r>
            <a:r>
              <a:rPr lang="en-GB" dirty="0" smtClean="0"/>
              <a:t>is weaker than in other </a:t>
            </a:r>
            <a:r>
              <a:rPr lang="en-GB" dirty="0"/>
              <a:t>EU </a:t>
            </a:r>
            <a:r>
              <a:rPr lang="en-GB" dirty="0" smtClean="0"/>
              <a:t>MSs (with important delays in BG, EL and RO)</a:t>
            </a:r>
          </a:p>
          <a:p>
            <a:pPr marL="342900" indent="-342900">
              <a:buFont typeface="Wingdings" panose="05000000000000000000" pitchFamily="2" charset="2"/>
              <a:buChar char="§"/>
            </a:pPr>
            <a:r>
              <a:rPr lang="en-GB" dirty="0" smtClean="0"/>
              <a:t>Knowledge </a:t>
            </a:r>
            <a:r>
              <a:rPr lang="en-GB" dirty="0"/>
              <a:t>sharing and increasing dialogue in the </a:t>
            </a:r>
            <a:r>
              <a:rPr lang="en-GB" dirty="0" smtClean="0"/>
              <a:t>EU </a:t>
            </a:r>
            <a:r>
              <a:rPr lang="en-GB" dirty="0"/>
              <a:t>may facilitate effective implementation </a:t>
            </a:r>
          </a:p>
        </p:txBody>
      </p:sp>
      <p:sp>
        <p:nvSpPr>
          <p:cNvPr id="7" name="Titre 1"/>
          <p:cNvSpPr txBox="1">
            <a:spLocks/>
          </p:cNvSpPr>
          <p:nvPr/>
        </p:nvSpPr>
        <p:spPr bwMode="auto">
          <a:xfrm>
            <a:off x="198509" y="514410"/>
            <a:ext cx="8665043" cy="642938"/>
          </a:xfrm>
          <a:prstGeom prst="rect">
            <a:avLst/>
          </a:prstGeom>
          <a:noFill/>
          <a:ln>
            <a:miter lim="800000"/>
            <a:headEnd/>
            <a:tailEnd/>
          </a:ln>
        </p:spPr>
        <p:txBody>
          <a:bodyPr anchor="ctr"/>
          <a:lstStyle/>
          <a:p>
            <a:pPr defTabSz="914400" eaLnBrk="0" hangingPunct="0">
              <a:defRPr/>
            </a:pPr>
            <a:r>
              <a:rPr lang="en-GB" altLang="en-US" sz="2000" b="1" kern="0" dirty="0" smtClean="0">
                <a:solidFill>
                  <a:srgbClr val="005BA1"/>
                </a:solidFill>
                <a:ea typeface="ＭＳ Ｐゴシック" pitchFamily="34" charset="-128"/>
                <a:cs typeface="ＭＳ Ｐゴシック" charset="-128"/>
              </a:rPr>
              <a:t>Summary of findings and conclusions on IMRs in SSE EU</a:t>
            </a:r>
            <a:endParaRPr lang="en-GB" altLang="en-US" sz="2000"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132545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473200" y="765175"/>
            <a:ext cx="6143625" cy="522288"/>
          </a:xfrm>
          <a:prstGeom prst="rect">
            <a:avLst/>
          </a:prstGeom>
          <a:noFill/>
          <a:ln w="9525">
            <a:noFill/>
            <a:miter lim="800000"/>
            <a:headEnd/>
            <a:tailEnd/>
          </a:ln>
          <a:effectLst/>
        </p:spPr>
        <p:txBody>
          <a:bodyPr wrap="none">
            <a:spAutoFit/>
          </a:bodyPr>
          <a:lstStyle/>
          <a:p>
            <a:pPr algn="ctr" fontAlgn="auto">
              <a:spcBef>
                <a:spcPts val="0"/>
              </a:spcBef>
              <a:spcAft>
                <a:spcPts val="0"/>
              </a:spcAft>
              <a:buClr>
                <a:srgbClr val="005BAB"/>
              </a:buClr>
              <a:buSzPct val="400000"/>
              <a:buFont typeface="Trebuchet MS" pitchFamily="34" charset="0"/>
              <a:buNone/>
              <a:defRPr/>
            </a:pPr>
            <a:r>
              <a:rPr lang="en-GB" sz="2800" b="1" dirty="0">
                <a:solidFill>
                  <a:schemeClr val="accent6"/>
                </a:solidFill>
                <a:latin typeface="+mj-lt"/>
                <a:ea typeface="+mn-ea"/>
              </a:rPr>
              <a:t>Thank you for your attention!</a:t>
            </a:r>
          </a:p>
        </p:txBody>
      </p:sp>
      <p:pic>
        <p:nvPicPr>
          <p:cNvPr id="6" name="Picture 2" descr="C:\Users\camuscl\AppData\Local\Microsoft\Windows\Temporary Internet Files\Content.IE5\GTVTTPZC\MP9004386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62768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contenuto 3"/>
          <p:cNvSpPr txBox="1">
            <a:spLocks/>
          </p:cNvSpPr>
          <p:nvPr/>
        </p:nvSpPr>
        <p:spPr>
          <a:xfrm>
            <a:off x="1692275" y="5516563"/>
            <a:ext cx="5565775" cy="969962"/>
          </a:xfrm>
          <a:prstGeom prst="rect">
            <a:avLst/>
          </a:prstGeom>
        </p:spPr>
        <p:txBody>
          <a:bodyPr/>
          <a:lst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algn="ctr">
              <a:buFont typeface="Trebuchet MS" pitchFamily="34" charset="0"/>
              <a:buNone/>
              <a:defRPr/>
            </a:pPr>
            <a:r>
              <a:rPr lang="en-GB" sz="3200" b="1" dirty="0" smtClean="0">
                <a:solidFill>
                  <a:schemeClr val="accent6"/>
                </a:solidFill>
                <a:ea typeface="ＭＳ Ｐゴシック" charset="-128"/>
              </a:rPr>
              <a:t>www.acer.europa.eu</a:t>
            </a:r>
          </a:p>
          <a:p>
            <a:pPr algn="ctr">
              <a:buFont typeface="Trebuchet MS" pitchFamily="34" charset="0"/>
              <a:buNone/>
              <a:defRPr/>
            </a:pPr>
            <a:endParaRPr lang="en-GB" dirty="0" smtClean="0">
              <a:solidFill>
                <a:schemeClr val="accent6"/>
              </a:solidFill>
              <a:ea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4109260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2" y="114300"/>
            <a:ext cx="6528023" cy="400110"/>
          </a:xfrm>
          <a:prstGeom prst="rect">
            <a:avLst/>
          </a:prstGeom>
        </p:spPr>
        <p:txBody>
          <a:bodyPr wrap="square">
            <a:spAutoFit/>
          </a:bodyPr>
          <a:lstStyle/>
          <a:p>
            <a:pPr algn="r">
              <a:defRPr/>
            </a:pPr>
            <a:r>
              <a:rPr lang="en-GB" sz="2000" b="1" dirty="0" smtClean="0">
                <a:solidFill>
                  <a:schemeClr val="bg1"/>
                </a:solidFill>
                <a:latin typeface="+mj-lt"/>
                <a:ea typeface="ＭＳ Ｐゴシック" pitchFamily="34" charset="-128"/>
              </a:rPr>
              <a:t>Outline</a:t>
            </a:r>
            <a:endParaRPr lang="en-IE" sz="2000" b="1" dirty="0">
              <a:solidFill>
                <a:schemeClr val="bg1"/>
              </a:solidFill>
              <a:latin typeface="+mj-lt"/>
            </a:endParaRPr>
          </a:p>
        </p:txBody>
      </p:sp>
      <p:sp>
        <p:nvSpPr>
          <p:cNvPr id="7" name="Subtitle 4"/>
          <p:cNvSpPr txBox="1">
            <a:spLocks/>
          </p:cNvSpPr>
          <p:nvPr/>
        </p:nvSpPr>
        <p:spPr bwMode="auto">
          <a:xfrm>
            <a:off x="173038" y="1814513"/>
            <a:ext cx="8907462" cy="338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ctr"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Verdana" pitchFamily="34" charset="0"/>
                <a:ea typeface="ＭＳ Ｐゴシック" pitchFamily="34" charset="-128"/>
                <a:cs typeface="+mn-cs"/>
              </a:defRPr>
            </a:lvl1pPr>
            <a:lvl2pPr marL="627063" indent="-284163" algn="ctr"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Verdana" pitchFamily="34" charset="0"/>
                <a:ea typeface="ＭＳ Ｐゴシック" pitchFamily="34" charset="-128"/>
              </a:defRPr>
            </a:lvl2pPr>
            <a:lvl3pPr marL="1143000" indent="-228600" algn="ctr" rtl="0" eaLnBrk="0" fontAlgn="base" hangingPunct="0">
              <a:spcBef>
                <a:spcPct val="0"/>
              </a:spcBef>
              <a:spcAft>
                <a:spcPct val="0"/>
              </a:spcAft>
              <a:buClr>
                <a:srgbClr val="005BAB"/>
              </a:buClr>
              <a:buFont typeface="Arial" charset="0"/>
              <a:buChar char="•"/>
              <a:defRPr sz="2400">
                <a:solidFill>
                  <a:schemeClr val="tx1"/>
                </a:solidFill>
                <a:latin typeface="Verdana" pitchFamily="34" charset="0"/>
                <a:ea typeface="ＭＳ Ｐゴシック" pitchFamily="34" charset="-128"/>
              </a:defRPr>
            </a:lvl3pPr>
            <a:lvl4pPr marL="1600200" indent="-228600" algn="ctr" rtl="0" eaLnBrk="0" fontAlgn="base" hangingPunct="0">
              <a:spcBef>
                <a:spcPct val="0"/>
              </a:spcBef>
              <a:spcAft>
                <a:spcPct val="0"/>
              </a:spcAft>
              <a:buClr>
                <a:srgbClr val="005BAB"/>
              </a:buClr>
              <a:buSzPct val="125000"/>
              <a:buFont typeface="Arial" charset="0"/>
              <a:buChar char="­"/>
              <a:defRPr sz="2200">
                <a:solidFill>
                  <a:schemeClr val="tx1"/>
                </a:solidFill>
                <a:latin typeface="Verdana" pitchFamily="34" charset="0"/>
                <a:ea typeface="ＭＳ Ｐゴシック" pitchFamily="34" charset="-128"/>
              </a:defRPr>
            </a:lvl4pPr>
            <a:lvl5pPr marL="20574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5pPr>
            <a:lvl6pPr marL="25146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6pPr>
            <a:lvl7pPr marL="29718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7pPr>
            <a:lvl8pPr marL="34290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8pPr>
            <a:lvl9pPr marL="38862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9pPr>
          </a:lstStyle>
          <a:p>
            <a:pPr algn="l" defTabSz="914400">
              <a:spcBef>
                <a:spcPts val="1200"/>
              </a:spcBef>
              <a:spcAft>
                <a:spcPts val="0"/>
              </a:spcAft>
              <a:buSzPct val="150000"/>
              <a:buFont typeface="Arial" charset="0"/>
              <a:buChar char="•"/>
              <a:defRPr/>
            </a:pPr>
            <a:endParaRPr lang="en-US" sz="1600" kern="0" dirty="0" smtClean="0">
              <a:solidFill>
                <a:schemeClr val="accent6"/>
              </a:solidFill>
            </a:endParaRPr>
          </a:p>
        </p:txBody>
      </p:sp>
      <p:sp>
        <p:nvSpPr>
          <p:cNvPr id="10" name="Titre 9"/>
          <p:cNvSpPr txBox="1">
            <a:spLocks/>
          </p:cNvSpPr>
          <p:nvPr/>
        </p:nvSpPr>
        <p:spPr>
          <a:xfrm>
            <a:off x="179221" y="5884545"/>
            <a:ext cx="7870430" cy="360040"/>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defRPr/>
            </a:pPr>
            <a:r>
              <a:rPr lang="en-US" sz="1000" b="0" i="1" dirty="0" smtClean="0">
                <a:solidFill>
                  <a:schemeClr val="tx1"/>
                </a:solidFill>
                <a:latin typeface="+mj-lt"/>
                <a:ea typeface="ＭＳ Ｐゴシック" pitchFamily="34" charset="-128"/>
              </a:rPr>
              <a:t>DISCLAIMER: The </a:t>
            </a:r>
            <a:r>
              <a:rPr lang="en-US" sz="1000" b="0" i="1" dirty="0">
                <a:solidFill>
                  <a:schemeClr val="tx1"/>
                </a:solidFill>
                <a:latin typeface="+mj-lt"/>
                <a:ea typeface="ＭＳ Ｐゴシック" pitchFamily="34" charset="-128"/>
              </a:rPr>
              <a:t>opinions expressed in this presentation do not necessarily represent the official views of the Agency.</a:t>
            </a:r>
            <a:endParaRPr lang="fr-BE" sz="1000" b="0" i="1" dirty="0">
              <a:solidFill>
                <a:schemeClr val="tx1"/>
              </a:solidFill>
              <a:latin typeface="+mj-lt"/>
              <a:ea typeface="ＭＳ Ｐゴシック" pitchFamily="34" charset="-128"/>
            </a:endParaRPr>
          </a:p>
        </p:txBody>
      </p:sp>
      <p:sp>
        <p:nvSpPr>
          <p:cNvPr id="13"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14" name="TextBox 13"/>
          <p:cNvSpPr txBox="1"/>
          <p:nvPr/>
        </p:nvSpPr>
        <p:spPr>
          <a:xfrm>
            <a:off x="1457409" y="2238080"/>
            <a:ext cx="6498967" cy="1938992"/>
          </a:xfrm>
          <a:prstGeom prst="rect">
            <a:avLst/>
          </a:prstGeom>
          <a:noFill/>
        </p:spPr>
        <p:txBody>
          <a:bodyPr wrap="square" rtlCol="0">
            <a:spAutoFit/>
          </a:bodyPr>
          <a:lstStyle/>
          <a:p>
            <a:pPr marL="171450" indent="-171450">
              <a:spcBef>
                <a:spcPts val="600"/>
              </a:spcBef>
              <a:spcAft>
                <a:spcPts val="0"/>
              </a:spcAft>
              <a:buFont typeface="Wingdings" panose="05000000000000000000" pitchFamily="2" charset="2"/>
              <a:buChar char="§"/>
            </a:pPr>
            <a:r>
              <a:rPr lang="en-US" sz="2000" kern="0" dirty="0" smtClean="0"/>
              <a:t>ACER’s monitoring activity</a:t>
            </a:r>
          </a:p>
          <a:p>
            <a:pPr marL="171450" indent="-171450">
              <a:spcBef>
                <a:spcPts val="600"/>
              </a:spcBef>
              <a:spcAft>
                <a:spcPts val="0"/>
              </a:spcAft>
              <a:buFont typeface="Wingdings" panose="05000000000000000000" pitchFamily="2" charset="2"/>
              <a:buChar char="§"/>
            </a:pPr>
            <a:r>
              <a:rPr lang="en-GB" sz="2000" kern="0" dirty="0" smtClean="0"/>
              <a:t>Congestion Management Procedures</a:t>
            </a:r>
            <a:r>
              <a:rPr lang="en-US" sz="2000" kern="0" dirty="0" smtClean="0"/>
              <a:t> </a:t>
            </a:r>
          </a:p>
          <a:p>
            <a:pPr marL="171450" indent="-171450">
              <a:spcBef>
                <a:spcPts val="600"/>
              </a:spcBef>
              <a:spcAft>
                <a:spcPts val="0"/>
              </a:spcAft>
              <a:buFont typeface="Wingdings" panose="05000000000000000000" pitchFamily="2" charset="2"/>
              <a:buChar char="§"/>
            </a:pPr>
            <a:r>
              <a:rPr lang="en-US" sz="2000" kern="0" dirty="0" smtClean="0"/>
              <a:t>Capacity Allocation Mechanisms</a:t>
            </a:r>
          </a:p>
          <a:p>
            <a:pPr marL="171450" indent="-171450">
              <a:spcBef>
                <a:spcPts val="600"/>
              </a:spcBef>
              <a:buFont typeface="Wingdings" panose="05000000000000000000" pitchFamily="2" charset="2"/>
              <a:buChar char="§"/>
            </a:pPr>
            <a:r>
              <a:rPr lang="en-US" sz="2000" kern="0" dirty="0" smtClean="0"/>
              <a:t>Balancing</a:t>
            </a:r>
          </a:p>
          <a:p>
            <a:pPr marL="171450" indent="-171450">
              <a:spcBef>
                <a:spcPts val="600"/>
              </a:spcBef>
              <a:buFont typeface="Wingdings" panose="05000000000000000000" pitchFamily="2" charset="2"/>
              <a:buChar char="§"/>
            </a:pPr>
            <a:r>
              <a:rPr lang="en-US" sz="2000" kern="0" dirty="0" smtClean="0"/>
              <a:t>Conclusion</a:t>
            </a:r>
            <a:r>
              <a:rPr lang="en-GB" sz="2000" dirty="0" smtClean="0">
                <a:sym typeface="Wingdings" panose="05000000000000000000" pitchFamily="2" charset="2"/>
              </a:rPr>
              <a:t>  </a:t>
            </a:r>
            <a:r>
              <a:rPr lang="en-GB" sz="2000" dirty="0" smtClean="0"/>
              <a:t> </a:t>
            </a:r>
          </a:p>
        </p:txBody>
      </p:sp>
      <p:sp>
        <p:nvSpPr>
          <p:cNvPr id="15" name="Titre 1"/>
          <p:cNvSpPr txBox="1">
            <a:spLocks/>
          </p:cNvSpPr>
          <p:nvPr/>
        </p:nvSpPr>
        <p:spPr bwMode="auto">
          <a:xfrm>
            <a:off x="899592" y="1295577"/>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nSpc>
                <a:spcPts val="2880"/>
              </a:lnSpc>
              <a:spcAft>
                <a:spcPts val="0"/>
              </a:spcAft>
              <a:defRPr/>
            </a:pPr>
            <a:r>
              <a:rPr lang="en-US" altLang="en-US" sz="2400" b="1" kern="0" dirty="0" smtClean="0">
                <a:solidFill>
                  <a:schemeClr val="accent6"/>
                </a:solidFill>
                <a:ea typeface="ＭＳ Ｐゴシック" pitchFamily="34" charset="-128"/>
              </a:rPr>
              <a:t>Agenda</a:t>
            </a:r>
            <a:endParaRPr lang="en-GB" altLang="en-US" sz="1800" b="1" kern="0" dirty="0" smtClean="0">
              <a:solidFill>
                <a:schemeClr val="accent6"/>
              </a:solidFill>
              <a:ea typeface="ＭＳ Ｐゴシック" pitchFamily="34" charset="-128"/>
            </a:endParaRPr>
          </a:p>
        </p:txBody>
      </p:sp>
    </p:spTree>
    <p:extLst>
      <p:ext uri="{BB962C8B-B14F-4D97-AF65-F5344CB8AC3E}">
        <p14:creationId xmlns:p14="http://schemas.microsoft.com/office/powerpoint/2010/main" val="392001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2"/>
          <p:cNvSpPr>
            <a:spLocks noChangeArrowheads="1"/>
          </p:cNvSpPr>
          <p:nvPr>
            <p:custDataLst>
              <p:tags r:id="rId1"/>
            </p:custDataLst>
          </p:nvPr>
        </p:nvSpPr>
        <p:spPr bwMode="gray">
          <a:xfrm>
            <a:off x="158750" y="3851275"/>
            <a:ext cx="224631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pPr>
            <a:r>
              <a:rPr lang="en-US" altLang="en-US" sz="1200" b="1">
                <a:latin typeface="Arial" panose="020B0604020202020204" pitchFamily="34" charset="0"/>
              </a:rPr>
              <a:t>Activities</a:t>
            </a:r>
          </a:p>
        </p:txBody>
      </p:sp>
      <p:sp>
        <p:nvSpPr>
          <p:cNvPr id="57347" name="Rectangle 22"/>
          <p:cNvSpPr>
            <a:spLocks noChangeArrowheads="1"/>
          </p:cNvSpPr>
          <p:nvPr>
            <p:custDataLst>
              <p:tags r:id="rId2"/>
            </p:custDataLst>
          </p:nvPr>
        </p:nvSpPr>
        <p:spPr bwMode="gray">
          <a:xfrm>
            <a:off x="158750" y="5170488"/>
            <a:ext cx="4857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pPr>
            <a:r>
              <a:rPr lang="en-US" altLang="en-US" sz="1200" b="1">
                <a:latin typeface="Arial" panose="020B0604020202020204" pitchFamily="34" charset="0"/>
              </a:rPr>
              <a:t>Actors</a:t>
            </a:r>
          </a:p>
        </p:txBody>
      </p:sp>
      <p:sp>
        <p:nvSpPr>
          <p:cNvPr id="57348" name="Rectangle 286"/>
          <p:cNvSpPr txBox="1">
            <a:spLocks noChangeArrowheads="1"/>
          </p:cNvSpPr>
          <p:nvPr/>
        </p:nvSpPr>
        <p:spPr bwMode="auto">
          <a:xfrm>
            <a:off x="6135688" y="2205038"/>
            <a:ext cx="2181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690563">
              <a:defRPr>
                <a:solidFill>
                  <a:schemeClr val="tx1"/>
                </a:solidFill>
                <a:latin typeface="Verdana" panose="020B0604030504040204" pitchFamily="34" charset="0"/>
                <a:cs typeface="Arial" panose="020B0604020202020204" pitchFamily="34" charset="0"/>
              </a:defRPr>
            </a:lvl1pPr>
            <a:lvl2pPr marL="193675" indent="-192088" defTabSz="690563">
              <a:defRPr>
                <a:solidFill>
                  <a:schemeClr val="tx1"/>
                </a:solidFill>
                <a:latin typeface="Verdana" panose="020B0604030504040204" pitchFamily="34" charset="0"/>
                <a:cs typeface="Arial" panose="020B0604020202020204" pitchFamily="34" charset="0"/>
              </a:defRPr>
            </a:lvl2pPr>
            <a:lvl3pPr marL="457200" indent="-261938" defTabSz="690563">
              <a:defRPr>
                <a:solidFill>
                  <a:schemeClr val="tx1"/>
                </a:solidFill>
                <a:latin typeface="Verdana" panose="020B0604030504040204" pitchFamily="34" charset="0"/>
                <a:cs typeface="Arial" panose="020B0604020202020204" pitchFamily="34" charset="0"/>
              </a:defRPr>
            </a:lvl3pPr>
            <a:lvl4pPr marL="614363" indent="-155575" defTabSz="690563">
              <a:defRPr>
                <a:solidFill>
                  <a:schemeClr val="tx1"/>
                </a:solidFill>
                <a:latin typeface="Verdana" panose="020B0604030504040204" pitchFamily="34" charset="0"/>
                <a:cs typeface="Arial" panose="020B0604020202020204" pitchFamily="34" charset="0"/>
              </a:defRPr>
            </a:lvl4pPr>
            <a:lvl5pPr marL="746125" indent="-130175" defTabSz="690563">
              <a:defRPr>
                <a:solidFill>
                  <a:schemeClr val="tx1"/>
                </a:solidFill>
                <a:latin typeface="Verdana" panose="020B0604030504040204" pitchFamily="34" charset="0"/>
                <a:cs typeface="Arial" panose="020B0604020202020204" pitchFamily="34" charset="0"/>
              </a:defRPr>
            </a:lvl5pPr>
            <a:lvl6pPr marL="12033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6605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21177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5749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pPr>
            <a:r>
              <a:rPr lang="en-US" altLang="en-US" sz="1400" b="1">
                <a:latin typeface="Arial" panose="020B0604020202020204" pitchFamily="34" charset="0"/>
              </a:rPr>
              <a:t>Monitoring</a:t>
            </a:r>
          </a:p>
        </p:txBody>
      </p:sp>
      <p:sp>
        <p:nvSpPr>
          <p:cNvPr id="27" name="Arc 5"/>
          <p:cNvSpPr>
            <a:spLocks/>
          </p:cNvSpPr>
          <p:nvPr/>
        </p:nvSpPr>
        <p:spPr bwMode="auto">
          <a:xfrm>
            <a:off x="3719513" y="2836863"/>
            <a:ext cx="2647950" cy="679450"/>
          </a:xfrm>
          <a:custGeom>
            <a:avLst/>
            <a:gdLst>
              <a:gd name="T0" fmla="*/ 0 w 21145"/>
              <a:gd name="T1" fmla="*/ 2147483647 h 21600"/>
              <a:gd name="T2" fmla="*/ 2147483647 w 21145"/>
              <a:gd name="T3" fmla="*/ 2147483647 h 21600"/>
              <a:gd name="T4" fmla="*/ 2147483647 w 21145"/>
              <a:gd name="T5" fmla="*/ 2147483647 h 21600"/>
              <a:gd name="T6" fmla="*/ 0 60000 65536"/>
              <a:gd name="T7" fmla="*/ 0 60000 65536"/>
              <a:gd name="T8" fmla="*/ 0 60000 65536"/>
              <a:gd name="T9" fmla="*/ 0 w 21145"/>
              <a:gd name="T10" fmla="*/ 0 h 21600"/>
              <a:gd name="T11" fmla="*/ 21145 w 21145"/>
              <a:gd name="T12" fmla="*/ 21600 h 21600"/>
            </a:gdLst>
            <a:ahLst/>
            <a:cxnLst>
              <a:cxn ang="T6">
                <a:pos x="T0" y="T1"/>
              </a:cxn>
              <a:cxn ang="T7">
                <a:pos x="T2" y="T3"/>
              </a:cxn>
              <a:cxn ang="T8">
                <a:pos x="T4" y="T5"/>
              </a:cxn>
            </a:cxnLst>
            <a:rect l="T9" t="T10" r="T11" b="T12"/>
            <a:pathLst>
              <a:path w="21145" h="21600" fill="none" extrusionOk="0">
                <a:moveTo>
                  <a:pt x="0" y="12483"/>
                </a:moveTo>
                <a:cubicBezTo>
                  <a:pt x="3545" y="4868"/>
                  <a:pt x="11182" y="-1"/>
                  <a:pt x="19582" y="0"/>
                </a:cubicBezTo>
                <a:cubicBezTo>
                  <a:pt x="20103" y="0"/>
                  <a:pt x="20624" y="18"/>
                  <a:pt x="21145" y="56"/>
                </a:cubicBezTo>
              </a:path>
              <a:path w="21145" h="21600" stroke="0" extrusionOk="0">
                <a:moveTo>
                  <a:pt x="0" y="12483"/>
                </a:moveTo>
                <a:cubicBezTo>
                  <a:pt x="3545" y="4868"/>
                  <a:pt x="11182" y="-1"/>
                  <a:pt x="19582" y="0"/>
                </a:cubicBezTo>
                <a:cubicBezTo>
                  <a:pt x="20103" y="0"/>
                  <a:pt x="20624" y="18"/>
                  <a:pt x="21145" y="56"/>
                </a:cubicBezTo>
                <a:lnTo>
                  <a:pt x="19582" y="21600"/>
                </a:lnTo>
                <a:lnTo>
                  <a:pt x="0" y="12483"/>
                </a:lnTo>
                <a:close/>
              </a:path>
            </a:pathLst>
          </a:custGeom>
          <a:noFill/>
          <a:ln w="2857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solidFill>
                <a:srgbClr val="0070C0"/>
              </a:solidFill>
            </a:endParaRPr>
          </a:p>
        </p:txBody>
      </p:sp>
      <p:sp>
        <p:nvSpPr>
          <p:cNvPr id="57350" name="Rectangle 286"/>
          <p:cNvSpPr txBox="1">
            <a:spLocks noChangeArrowheads="1"/>
          </p:cNvSpPr>
          <p:nvPr/>
        </p:nvSpPr>
        <p:spPr bwMode="auto">
          <a:xfrm>
            <a:off x="3736975" y="2611438"/>
            <a:ext cx="21828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690563">
              <a:defRPr>
                <a:solidFill>
                  <a:schemeClr val="tx1"/>
                </a:solidFill>
                <a:latin typeface="Verdana" panose="020B0604030504040204" pitchFamily="34" charset="0"/>
                <a:cs typeface="Arial" panose="020B0604020202020204" pitchFamily="34" charset="0"/>
              </a:defRPr>
            </a:lvl1pPr>
            <a:lvl2pPr marL="193675" indent="-192088" defTabSz="690563">
              <a:defRPr>
                <a:solidFill>
                  <a:schemeClr val="tx1"/>
                </a:solidFill>
                <a:latin typeface="Verdana" panose="020B0604030504040204" pitchFamily="34" charset="0"/>
                <a:cs typeface="Arial" panose="020B0604020202020204" pitchFamily="34" charset="0"/>
              </a:defRPr>
            </a:lvl2pPr>
            <a:lvl3pPr marL="457200" indent="-261938" defTabSz="690563">
              <a:defRPr>
                <a:solidFill>
                  <a:schemeClr val="tx1"/>
                </a:solidFill>
                <a:latin typeface="Verdana" panose="020B0604030504040204" pitchFamily="34" charset="0"/>
                <a:cs typeface="Arial" panose="020B0604020202020204" pitchFamily="34" charset="0"/>
              </a:defRPr>
            </a:lvl3pPr>
            <a:lvl4pPr marL="614363" indent="-155575" defTabSz="690563">
              <a:defRPr>
                <a:solidFill>
                  <a:schemeClr val="tx1"/>
                </a:solidFill>
                <a:latin typeface="Verdana" panose="020B0604030504040204" pitchFamily="34" charset="0"/>
                <a:cs typeface="Arial" panose="020B0604020202020204" pitchFamily="34" charset="0"/>
              </a:defRPr>
            </a:lvl4pPr>
            <a:lvl5pPr marL="746125" indent="-130175" defTabSz="690563">
              <a:defRPr>
                <a:solidFill>
                  <a:schemeClr val="tx1"/>
                </a:solidFill>
                <a:latin typeface="Verdana" panose="020B0604030504040204" pitchFamily="34" charset="0"/>
                <a:cs typeface="Arial" panose="020B0604020202020204" pitchFamily="34" charset="0"/>
              </a:defRPr>
            </a:lvl5pPr>
            <a:lvl6pPr marL="12033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6605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21177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5749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pPr>
            <a:r>
              <a:rPr lang="en-US" altLang="en-US" sz="1400" b="1">
                <a:latin typeface="Arial" panose="020B0604020202020204" pitchFamily="34" charset="0"/>
              </a:rPr>
              <a:t>Implementation</a:t>
            </a:r>
          </a:p>
        </p:txBody>
      </p:sp>
      <p:sp>
        <p:nvSpPr>
          <p:cNvPr id="30" name="Arc 4"/>
          <p:cNvSpPr>
            <a:spLocks/>
          </p:cNvSpPr>
          <p:nvPr/>
        </p:nvSpPr>
        <p:spPr bwMode="auto">
          <a:xfrm>
            <a:off x="1303338" y="3201988"/>
            <a:ext cx="2647950" cy="679450"/>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p>
        </p:txBody>
      </p:sp>
      <p:sp>
        <p:nvSpPr>
          <p:cNvPr id="57352" name="Rectangle 286"/>
          <p:cNvSpPr txBox="1">
            <a:spLocks noChangeArrowheads="1"/>
          </p:cNvSpPr>
          <p:nvPr/>
        </p:nvSpPr>
        <p:spPr bwMode="auto">
          <a:xfrm>
            <a:off x="1381125" y="2992438"/>
            <a:ext cx="2181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690563">
              <a:defRPr>
                <a:solidFill>
                  <a:schemeClr val="tx1"/>
                </a:solidFill>
                <a:latin typeface="Verdana" panose="020B0604030504040204" pitchFamily="34" charset="0"/>
                <a:cs typeface="Arial" panose="020B0604020202020204" pitchFamily="34" charset="0"/>
              </a:defRPr>
            </a:lvl1pPr>
            <a:lvl2pPr marL="193675" indent="-192088" defTabSz="690563">
              <a:defRPr>
                <a:solidFill>
                  <a:schemeClr val="tx1"/>
                </a:solidFill>
                <a:latin typeface="Verdana" panose="020B0604030504040204" pitchFamily="34" charset="0"/>
                <a:cs typeface="Arial" panose="020B0604020202020204" pitchFamily="34" charset="0"/>
              </a:defRPr>
            </a:lvl2pPr>
            <a:lvl3pPr marL="457200" indent="-261938" defTabSz="690563">
              <a:defRPr>
                <a:solidFill>
                  <a:schemeClr val="tx1"/>
                </a:solidFill>
                <a:latin typeface="Verdana" panose="020B0604030504040204" pitchFamily="34" charset="0"/>
                <a:cs typeface="Arial" panose="020B0604020202020204" pitchFamily="34" charset="0"/>
              </a:defRPr>
            </a:lvl3pPr>
            <a:lvl4pPr marL="614363" indent="-155575" defTabSz="690563">
              <a:defRPr>
                <a:solidFill>
                  <a:schemeClr val="tx1"/>
                </a:solidFill>
                <a:latin typeface="Verdana" panose="020B0604030504040204" pitchFamily="34" charset="0"/>
                <a:cs typeface="Arial" panose="020B0604020202020204" pitchFamily="34" charset="0"/>
              </a:defRPr>
            </a:lvl4pPr>
            <a:lvl5pPr marL="746125" indent="-130175" defTabSz="690563">
              <a:defRPr>
                <a:solidFill>
                  <a:schemeClr val="tx1"/>
                </a:solidFill>
                <a:latin typeface="Verdana" panose="020B0604030504040204" pitchFamily="34" charset="0"/>
                <a:cs typeface="Arial" panose="020B0604020202020204" pitchFamily="34" charset="0"/>
              </a:defRPr>
            </a:lvl5pPr>
            <a:lvl6pPr marL="12033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6605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21177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5749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pPr>
            <a:r>
              <a:rPr lang="en-US" altLang="en-US" sz="1400" b="1">
                <a:latin typeface="Arial" panose="020B0604020202020204" pitchFamily="34" charset="0"/>
              </a:rPr>
              <a:t>Development</a:t>
            </a:r>
          </a:p>
        </p:txBody>
      </p:sp>
      <p:sp>
        <p:nvSpPr>
          <p:cNvPr id="34" name="Arc 4"/>
          <p:cNvSpPr>
            <a:spLocks/>
          </p:cNvSpPr>
          <p:nvPr/>
        </p:nvSpPr>
        <p:spPr bwMode="auto">
          <a:xfrm>
            <a:off x="3651250" y="2805113"/>
            <a:ext cx="2647950" cy="679450"/>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p>
        </p:txBody>
      </p:sp>
      <p:sp>
        <p:nvSpPr>
          <p:cNvPr id="41" name="Arc 4"/>
          <p:cNvSpPr>
            <a:spLocks/>
          </p:cNvSpPr>
          <p:nvPr/>
        </p:nvSpPr>
        <p:spPr bwMode="auto">
          <a:xfrm>
            <a:off x="6067425" y="2419350"/>
            <a:ext cx="2647950" cy="679450"/>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p>
        </p:txBody>
      </p:sp>
      <p:sp>
        <p:nvSpPr>
          <p:cNvPr id="57355" name="Rectangle 22"/>
          <p:cNvSpPr>
            <a:spLocks noChangeArrowheads="1"/>
          </p:cNvSpPr>
          <p:nvPr>
            <p:custDataLst>
              <p:tags r:id="rId3"/>
            </p:custDataLst>
          </p:nvPr>
        </p:nvSpPr>
        <p:spPr bwMode="gray">
          <a:xfrm>
            <a:off x="1381125" y="3851275"/>
            <a:ext cx="22463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Drafting Framework Guideline</a:t>
            </a:r>
          </a:p>
          <a:p>
            <a:pPr>
              <a:buSzPct val="120000"/>
              <a:buFont typeface="Arial" panose="020B0604020202020204" pitchFamily="34" charset="0"/>
              <a:buChar char="•"/>
            </a:pPr>
            <a:r>
              <a:rPr lang="en-US" altLang="en-US" sz="1200" b="1">
                <a:latin typeface="Arial" panose="020B0604020202020204" pitchFamily="34" charset="0"/>
              </a:rPr>
              <a:t>Drafting Network Code</a:t>
            </a:r>
          </a:p>
          <a:p>
            <a:pPr>
              <a:buSzPct val="120000"/>
              <a:buFont typeface="Arial" panose="020B0604020202020204" pitchFamily="34" charset="0"/>
              <a:buChar char="•"/>
            </a:pPr>
            <a:r>
              <a:rPr lang="en-US" altLang="en-US" sz="1200" b="1">
                <a:latin typeface="Arial" panose="020B0604020202020204" pitchFamily="34" charset="0"/>
              </a:rPr>
              <a:t>Voting Network Code</a:t>
            </a:r>
          </a:p>
        </p:txBody>
      </p:sp>
      <p:sp>
        <p:nvSpPr>
          <p:cNvPr id="57356" name="Rectangle 22"/>
          <p:cNvSpPr>
            <a:spLocks noChangeArrowheads="1"/>
          </p:cNvSpPr>
          <p:nvPr>
            <p:custDataLst>
              <p:tags r:id="rId4"/>
            </p:custDataLst>
          </p:nvPr>
        </p:nvSpPr>
        <p:spPr bwMode="gray">
          <a:xfrm>
            <a:off x="1381125" y="5170488"/>
            <a:ext cx="224631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ACER</a:t>
            </a:r>
          </a:p>
          <a:p>
            <a:pPr>
              <a:buSzPct val="120000"/>
              <a:buFont typeface="Arial" panose="020B0604020202020204" pitchFamily="34" charset="0"/>
              <a:buChar char="•"/>
            </a:pPr>
            <a:r>
              <a:rPr lang="en-US" altLang="en-US" sz="1200" b="1">
                <a:latin typeface="Arial" panose="020B0604020202020204" pitchFamily="34" charset="0"/>
              </a:rPr>
              <a:t>ENTSOG</a:t>
            </a:r>
          </a:p>
          <a:p>
            <a:pPr>
              <a:buSzPct val="120000"/>
              <a:buFont typeface="Arial" panose="020B0604020202020204" pitchFamily="34" charset="0"/>
              <a:buChar char="•"/>
            </a:pPr>
            <a:r>
              <a:rPr lang="en-US" altLang="en-US" sz="1200" b="1">
                <a:latin typeface="Arial" panose="020B0604020202020204" pitchFamily="34" charset="0"/>
              </a:rPr>
              <a:t>EC, Member States</a:t>
            </a:r>
          </a:p>
        </p:txBody>
      </p:sp>
      <p:sp>
        <p:nvSpPr>
          <p:cNvPr id="57357" name="Rectangle 22"/>
          <p:cNvSpPr>
            <a:spLocks noChangeArrowheads="1"/>
          </p:cNvSpPr>
          <p:nvPr>
            <p:custDataLst>
              <p:tags r:id="rId5"/>
            </p:custDataLst>
          </p:nvPr>
        </p:nvSpPr>
        <p:spPr bwMode="gray">
          <a:xfrm>
            <a:off x="3736975" y="3851275"/>
            <a:ext cx="22463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Incorporating NC into national provisions</a:t>
            </a:r>
          </a:p>
          <a:p>
            <a:pPr>
              <a:buSzPct val="120000"/>
              <a:buFont typeface="Arial" panose="020B0604020202020204" pitchFamily="34" charset="0"/>
              <a:buChar char="•"/>
            </a:pPr>
            <a:r>
              <a:rPr lang="en-US" altLang="en-US" sz="1200" b="1">
                <a:latin typeface="Arial" panose="020B0604020202020204" pitchFamily="34" charset="0"/>
              </a:rPr>
              <a:t>Applying national provisions </a:t>
            </a:r>
          </a:p>
        </p:txBody>
      </p:sp>
      <p:sp>
        <p:nvSpPr>
          <p:cNvPr id="57358" name="Rectangle 22"/>
          <p:cNvSpPr>
            <a:spLocks noChangeArrowheads="1"/>
          </p:cNvSpPr>
          <p:nvPr>
            <p:custDataLst>
              <p:tags r:id="rId6"/>
            </p:custDataLst>
          </p:nvPr>
        </p:nvSpPr>
        <p:spPr bwMode="gray">
          <a:xfrm>
            <a:off x="3736975" y="5170488"/>
            <a:ext cx="22463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NRAs</a:t>
            </a:r>
          </a:p>
          <a:p>
            <a:pPr>
              <a:buSzPct val="120000"/>
              <a:buFont typeface="Arial" panose="020B0604020202020204" pitchFamily="34" charset="0"/>
              <a:buChar char="•"/>
            </a:pPr>
            <a:r>
              <a:rPr lang="en-US" altLang="en-US" sz="1200" b="1">
                <a:latin typeface="Arial" panose="020B0604020202020204" pitchFamily="34" charset="0"/>
              </a:rPr>
              <a:t>TSOs</a:t>
            </a:r>
          </a:p>
        </p:txBody>
      </p:sp>
      <p:sp>
        <p:nvSpPr>
          <p:cNvPr id="57359" name="Rectangle 22"/>
          <p:cNvSpPr>
            <a:spLocks noChangeArrowheads="1"/>
          </p:cNvSpPr>
          <p:nvPr>
            <p:custDataLst>
              <p:tags r:id="rId7"/>
            </p:custDataLst>
          </p:nvPr>
        </p:nvSpPr>
        <p:spPr bwMode="gray">
          <a:xfrm>
            <a:off x="6135688" y="3851275"/>
            <a:ext cx="22447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Data collection</a:t>
            </a:r>
          </a:p>
          <a:p>
            <a:pPr>
              <a:buSzPct val="120000"/>
              <a:buFont typeface="Arial" panose="020B0604020202020204" pitchFamily="34" charset="0"/>
              <a:buChar char="•"/>
            </a:pPr>
            <a:r>
              <a:rPr lang="en-US" altLang="en-US" sz="1200" b="1">
                <a:latin typeface="Arial" panose="020B0604020202020204" pitchFamily="34" charset="0"/>
              </a:rPr>
              <a:t>Implementation analysis</a:t>
            </a:r>
          </a:p>
          <a:p>
            <a:pPr>
              <a:buSzPct val="120000"/>
              <a:buFont typeface="Arial" panose="020B0604020202020204" pitchFamily="34" charset="0"/>
              <a:buChar char="•"/>
            </a:pPr>
            <a:r>
              <a:rPr lang="en-US" altLang="en-US" sz="1200" b="1">
                <a:latin typeface="Arial" panose="020B0604020202020204" pitchFamily="34" charset="0"/>
              </a:rPr>
              <a:t>Effects analysis</a:t>
            </a:r>
          </a:p>
          <a:p>
            <a:pPr>
              <a:buSzPct val="120000"/>
              <a:buFont typeface="Arial" panose="020B0604020202020204" pitchFamily="34" charset="0"/>
              <a:buChar char="•"/>
            </a:pPr>
            <a:r>
              <a:rPr lang="en-US" altLang="en-US" sz="1200" b="1">
                <a:latin typeface="Arial" panose="020B0604020202020204" pitchFamily="34" charset="0"/>
              </a:rPr>
              <a:t>Drafting implementation monitoring report</a:t>
            </a:r>
          </a:p>
        </p:txBody>
      </p:sp>
      <p:sp>
        <p:nvSpPr>
          <p:cNvPr id="57360" name="Rectangle 22"/>
          <p:cNvSpPr>
            <a:spLocks noChangeArrowheads="1"/>
          </p:cNvSpPr>
          <p:nvPr>
            <p:custDataLst>
              <p:tags r:id="rId8"/>
            </p:custDataLst>
          </p:nvPr>
        </p:nvSpPr>
        <p:spPr bwMode="gray">
          <a:xfrm>
            <a:off x="6135688" y="5170488"/>
            <a:ext cx="2244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ACER</a:t>
            </a:r>
          </a:p>
          <a:p>
            <a:pPr>
              <a:buSzPct val="120000"/>
              <a:buFont typeface="Arial" panose="020B0604020202020204" pitchFamily="34" charset="0"/>
              <a:buChar char="•"/>
            </a:pPr>
            <a:r>
              <a:rPr lang="en-US" altLang="en-US" sz="1200" b="1">
                <a:latin typeface="Arial" panose="020B0604020202020204" pitchFamily="34" charset="0"/>
              </a:rPr>
              <a:t>ENTSOG</a:t>
            </a:r>
          </a:p>
        </p:txBody>
      </p:sp>
      <p:sp>
        <p:nvSpPr>
          <p:cNvPr id="57361" name="TextBox 51"/>
          <p:cNvSpPr txBox="1">
            <a:spLocks noChangeArrowheads="1"/>
          </p:cNvSpPr>
          <p:nvPr/>
        </p:nvSpPr>
        <p:spPr bwMode="auto">
          <a:xfrm>
            <a:off x="176213" y="6396038"/>
            <a:ext cx="8970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cs typeface="Arial" panose="020B0604020202020204" pitchFamily="34" charset="0"/>
              </a:defRPr>
            </a:lvl1pPr>
            <a:lvl2pPr>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1"/>
            <a:endParaRPr lang="en-GB" altLang="en-US" sz="1100">
              <a:solidFill>
                <a:schemeClr val="bg1"/>
              </a:solidFill>
            </a:endParaRPr>
          </a:p>
        </p:txBody>
      </p:sp>
      <p:sp>
        <p:nvSpPr>
          <p:cNvPr id="19" name="Rounded Rectangle 18"/>
          <p:cNvSpPr/>
          <p:nvPr/>
        </p:nvSpPr>
        <p:spPr>
          <a:xfrm>
            <a:off x="327025" y="836613"/>
            <a:ext cx="8669338" cy="57626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307098"/>
                </a:solidFill>
                <a:ea typeface="ＭＳ Ｐゴシック" charset="-128"/>
              </a:rPr>
              <a:t>Moving to next phase in Network Code process</a:t>
            </a:r>
            <a:endParaRPr lang="en-GB" sz="2400" b="1" dirty="0">
              <a:solidFill>
                <a:srgbClr val="0070C0">
                  <a:lumMod val="50000"/>
                </a:srgbClr>
              </a:solidFill>
            </a:endParaRPr>
          </a:p>
        </p:txBody>
      </p:sp>
      <p:sp>
        <p:nvSpPr>
          <p:cNvPr id="20"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1221449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Legal background </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4" name="Titre 1"/>
          <p:cNvSpPr txBox="1">
            <a:spLocks/>
          </p:cNvSpPr>
          <p:nvPr/>
        </p:nvSpPr>
        <p:spPr bwMode="auto">
          <a:xfrm>
            <a:off x="30782" y="825792"/>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The legal basis of NCs implementation monitoring</a:t>
            </a:r>
            <a:endParaRPr lang="en-GB" altLang="en-US" sz="1800" b="1" kern="0" dirty="0" smtClean="0">
              <a:solidFill>
                <a:schemeClr val="accent6"/>
              </a:solidFill>
              <a:ea typeface="ＭＳ Ｐゴシック" pitchFamily="34" charset="-128"/>
            </a:endParaRPr>
          </a:p>
        </p:txBody>
      </p:sp>
      <p:sp>
        <p:nvSpPr>
          <p:cNvPr id="2" name="Rounded Rectangle 1"/>
          <p:cNvSpPr/>
          <p:nvPr/>
        </p:nvSpPr>
        <p:spPr>
          <a:xfrm>
            <a:off x="3059420" y="1498866"/>
            <a:ext cx="5797103" cy="2258668"/>
          </a:xfrm>
          <a:prstGeom prst="roundRect">
            <a:avLst/>
          </a:prstGeom>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smtClean="0">
                <a:solidFill>
                  <a:schemeClr val="accent5">
                    <a:lumMod val="75000"/>
                  </a:schemeClr>
                </a:solidFill>
              </a:rPr>
              <a:t>Art</a:t>
            </a:r>
            <a:r>
              <a:rPr lang="en-GB" b="1" dirty="0">
                <a:solidFill>
                  <a:schemeClr val="accent5">
                    <a:lumMod val="75000"/>
                  </a:schemeClr>
                </a:solidFill>
              </a:rPr>
              <a:t>. </a:t>
            </a:r>
            <a:r>
              <a:rPr lang="en-GB" b="1" dirty="0" smtClean="0">
                <a:solidFill>
                  <a:schemeClr val="accent5">
                    <a:lumMod val="75000"/>
                  </a:schemeClr>
                </a:solidFill>
              </a:rPr>
              <a:t>9.1 </a:t>
            </a:r>
            <a:r>
              <a:rPr lang="en-GB" b="1" dirty="0">
                <a:solidFill>
                  <a:schemeClr val="accent5">
                    <a:lumMod val="75000"/>
                  </a:schemeClr>
                </a:solidFill>
              </a:rPr>
              <a:t>of Gas Regulation</a:t>
            </a:r>
            <a:r>
              <a:rPr lang="en-GB" dirty="0">
                <a:solidFill>
                  <a:schemeClr val="bg1"/>
                </a:solidFill>
              </a:rPr>
              <a:t>:</a:t>
            </a:r>
            <a:r>
              <a:rPr lang="en-GB" sz="2000" b="1" dirty="0">
                <a:solidFill>
                  <a:schemeClr val="bg1"/>
                </a:solidFill>
              </a:rPr>
              <a:t> </a:t>
            </a:r>
            <a:r>
              <a:rPr lang="en-GB" b="1" i="1" dirty="0">
                <a:solidFill>
                  <a:schemeClr val="bg1"/>
                </a:solidFill>
              </a:rPr>
              <a:t>ACER </a:t>
            </a:r>
            <a:r>
              <a:rPr lang="en-GB" i="1" dirty="0">
                <a:solidFill>
                  <a:schemeClr val="bg1"/>
                </a:solidFill>
              </a:rPr>
              <a:t>to monitor &amp; analyse </a:t>
            </a:r>
            <a:r>
              <a:rPr lang="en-GB" i="1" dirty="0" smtClean="0">
                <a:solidFill>
                  <a:schemeClr val="bg1"/>
                </a:solidFill>
              </a:rPr>
              <a:t>NCs/GL </a:t>
            </a:r>
            <a:r>
              <a:rPr lang="en-GB" i="1" u="sng" dirty="0">
                <a:solidFill>
                  <a:schemeClr val="bg1"/>
                </a:solidFill>
              </a:rPr>
              <a:t>implementation</a:t>
            </a:r>
            <a:r>
              <a:rPr lang="en-GB" i="1" dirty="0">
                <a:solidFill>
                  <a:schemeClr val="bg1"/>
                </a:solidFill>
              </a:rPr>
              <a:t> + </a:t>
            </a:r>
            <a:r>
              <a:rPr lang="en-GB" i="1" u="sng" dirty="0">
                <a:solidFill>
                  <a:schemeClr val="bg1"/>
                </a:solidFill>
              </a:rPr>
              <a:t>effect </a:t>
            </a:r>
            <a:r>
              <a:rPr lang="en-GB" i="1" dirty="0">
                <a:solidFill>
                  <a:schemeClr val="bg1"/>
                </a:solidFill>
              </a:rPr>
              <a:t>on harmonisation of applicable rules to facilitate market integration, non-discrimination, effective competition and effective functioning of the market and report to the </a:t>
            </a:r>
            <a:r>
              <a:rPr lang="en-GB" i="1" dirty="0" smtClean="0">
                <a:solidFill>
                  <a:schemeClr val="bg1"/>
                </a:solidFill>
              </a:rPr>
              <a:t>EC</a:t>
            </a:r>
            <a:endParaRPr lang="en-GB" dirty="0">
              <a:solidFill>
                <a:schemeClr val="bg1"/>
              </a:solidFill>
            </a:endParaRPr>
          </a:p>
        </p:txBody>
      </p:sp>
      <p:sp>
        <p:nvSpPr>
          <p:cNvPr id="7" name="Rounded Rectangle 6"/>
          <p:cNvSpPr/>
          <p:nvPr/>
        </p:nvSpPr>
        <p:spPr>
          <a:xfrm>
            <a:off x="3070769" y="3997736"/>
            <a:ext cx="5785754" cy="2136192"/>
          </a:xfrm>
          <a:prstGeom prst="roundRect">
            <a:avLst/>
          </a:prstGeom>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solidFill>
                  <a:schemeClr val="accent5">
                    <a:lumMod val="75000"/>
                  </a:schemeClr>
                </a:solidFill>
              </a:rPr>
              <a:t>Art. 8.8 of Gas </a:t>
            </a:r>
            <a:r>
              <a:rPr lang="en-GB" b="1" dirty="0" smtClean="0">
                <a:solidFill>
                  <a:schemeClr val="accent5">
                    <a:lumMod val="75000"/>
                  </a:schemeClr>
                </a:solidFill>
              </a:rPr>
              <a:t>Regulation</a:t>
            </a:r>
            <a:r>
              <a:rPr lang="en-GB" dirty="0" smtClean="0">
                <a:solidFill>
                  <a:schemeClr val="bg1"/>
                </a:solidFill>
              </a:rPr>
              <a:t>:</a:t>
            </a:r>
            <a:r>
              <a:rPr lang="en-GB" b="1" dirty="0" smtClean="0">
                <a:solidFill>
                  <a:schemeClr val="bg1"/>
                </a:solidFill>
              </a:rPr>
              <a:t> </a:t>
            </a:r>
            <a:r>
              <a:rPr lang="en-GB" i="1" dirty="0" smtClean="0">
                <a:solidFill>
                  <a:schemeClr val="bg1"/>
                </a:solidFill>
              </a:rPr>
              <a:t>ENTSOG </a:t>
            </a:r>
            <a:r>
              <a:rPr lang="en-GB" i="1" dirty="0">
                <a:solidFill>
                  <a:schemeClr val="bg1"/>
                </a:solidFill>
              </a:rPr>
              <a:t>to analyse &amp; monitor </a:t>
            </a:r>
            <a:r>
              <a:rPr lang="en-GB" i="1" dirty="0" smtClean="0">
                <a:solidFill>
                  <a:schemeClr val="bg1"/>
                </a:solidFill>
              </a:rPr>
              <a:t>NCs/GL implementation </a:t>
            </a:r>
            <a:r>
              <a:rPr lang="en-GB" i="1" dirty="0">
                <a:solidFill>
                  <a:schemeClr val="bg1"/>
                </a:solidFill>
              </a:rPr>
              <a:t>and their effect on the harmonisation of applicable rules aimed at facilitating market </a:t>
            </a:r>
            <a:r>
              <a:rPr lang="en-GB" i="1" dirty="0" smtClean="0">
                <a:solidFill>
                  <a:schemeClr val="bg1"/>
                </a:solidFill>
              </a:rPr>
              <a:t>integration</a:t>
            </a:r>
          </a:p>
          <a:p>
            <a:r>
              <a:rPr lang="en-GB" b="1" dirty="0">
                <a:solidFill>
                  <a:schemeClr val="accent5">
                    <a:lumMod val="75000"/>
                  </a:schemeClr>
                </a:solidFill>
              </a:rPr>
              <a:t>Art. </a:t>
            </a:r>
            <a:r>
              <a:rPr lang="en-GB" b="1" dirty="0" smtClean="0">
                <a:solidFill>
                  <a:schemeClr val="accent5">
                    <a:lumMod val="75000"/>
                  </a:schemeClr>
                </a:solidFill>
              </a:rPr>
              <a:t>8.9</a:t>
            </a:r>
            <a:r>
              <a:rPr lang="en-GB" dirty="0" smtClean="0">
                <a:solidFill>
                  <a:schemeClr val="bg1"/>
                </a:solidFill>
              </a:rPr>
              <a:t>:</a:t>
            </a:r>
            <a:r>
              <a:rPr lang="en-GB" i="1" dirty="0" smtClean="0">
                <a:solidFill>
                  <a:schemeClr val="bg1"/>
                </a:solidFill>
              </a:rPr>
              <a:t> </a:t>
            </a:r>
            <a:r>
              <a:rPr lang="en-GB" i="1" dirty="0">
                <a:solidFill>
                  <a:schemeClr val="bg1"/>
                </a:solidFill>
              </a:rPr>
              <a:t>make information available to </a:t>
            </a:r>
            <a:r>
              <a:rPr lang="en-GB" i="1" dirty="0" smtClean="0">
                <a:solidFill>
                  <a:schemeClr val="bg1"/>
                </a:solidFill>
              </a:rPr>
              <a:t>ACER</a:t>
            </a:r>
            <a:endParaRPr lang="en-GB" i="1"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69683"/>
            <a:ext cx="2016224" cy="130327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060848"/>
            <a:ext cx="1833575" cy="1095559"/>
          </a:xfrm>
          <a:prstGeom prst="rect">
            <a:avLst/>
          </a:prstGeom>
        </p:spPr>
      </p:pic>
      <p:sp>
        <p:nvSpPr>
          <p:cNvPr id="13"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239997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Work-stream of implementation monitoring</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4" name="Titre 1"/>
          <p:cNvSpPr txBox="1">
            <a:spLocks/>
          </p:cNvSpPr>
          <p:nvPr/>
        </p:nvSpPr>
        <p:spPr bwMode="auto">
          <a:xfrm>
            <a:off x="0" y="751957"/>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An inclusive, articulated process</a:t>
            </a:r>
            <a:endParaRPr lang="en-GB" altLang="en-US" sz="1800" b="1" kern="0" dirty="0" smtClean="0">
              <a:solidFill>
                <a:schemeClr val="accent6"/>
              </a:solidFill>
              <a:ea typeface="ＭＳ Ｐゴシック" pitchFamily="34" charset="-128"/>
            </a:endParaRPr>
          </a:p>
        </p:txBody>
      </p:sp>
      <p:sp>
        <p:nvSpPr>
          <p:cNvPr id="10" name="TextBox 9"/>
          <p:cNvSpPr txBox="1"/>
          <p:nvPr/>
        </p:nvSpPr>
        <p:spPr>
          <a:xfrm>
            <a:off x="269193" y="1340768"/>
            <a:ext cx="8559228" cy="4308872"/>
          </a:xfrm>
          <a:prstGeom prst="rect">
            <a:avLst/>
          </a:prstGeom>
          <a:noFill/>
        </p:spPr>
        <p:txBody>
          <a:bodyPr wrap="square" rtlCol="0">
            <a:spAutoFit/>
          </a:bodyPr>
          <a:lstStyle/>
          <a:p>
            <a:pPr marL="171450" lvl="1" indent="-171450">
              <a:spcBef>
                <a:spcPts val="600"/>
              </a:spcBef>
              <a:buFont typeface="Wingdings" panose="05000000000000000000" pitchFamily="2" charset="2"/>
              <a:buChar char="§"/>
            </a:pPr>
            <a:r>
              <a:rPr lang="en-GB" sz="2000" dirty="0" smtClean="0"/>
              <a:t>Shared exercise between ACER and ENTSOG</a:t>
            </a:r>
          </a:p>
          <a:p>
            <a:pPr marL="628650" lvl="2" indent="-171450">
              <a:spcBef>
                <a:spcPts val="600"/>
              </a:spcBef>
              <a:buFont typeface="Wingdings" panose="05000000000000000000" pitchFamily="2" charset="2"/>
              <a:buChar char="§"/>
            </a:pPr>
            <a:r>
              <a:rPr lang="en-GB" dirty="0" smtClean="0"/>
              <a:t>Questionnaires, on all topics (CMP, CAM, BAL) agreed</a:t>
            </a:r>
          </a:p>
          <a:p>
            <a:pPr marL="628650" lvl="2" indent="-171450">
              <a:spcBef>
                <a:spcPts val="600"/>
              </a:spcBef>
              <a:buFont typeface="Wingdings" panose="05000000000000000000" pitchFamily="2" charset="2"/>
              <a:buChar char="§"/>
            </a:pPr>
            <a:r>
              <a:rPr lang="en-GB" dirty="0" smtClean="0"/>
              <a:t>Respondents: NRAs and/or TSOs</a:t>
            </a:r>
          </a:p>
          <a:p>
            <a:pPr marL="171450" lvl="1" indent="-171450">
              <a:spcBef>
                <a:spcPts val="600"/>
              </a:spcBef>
              <a:buFont typeface="Wingdings" panose="05000000000000000000" pitchFamily="2" charset="2"/>
              <a:buChar char="§"/>
            </a:pPr>
            <a:r>
              <a:rPr lang="en-GB" sz="2000" dirty="0" smtClean="0"/>
              <a:t>Data analysis and calculation of indicators</a:t>
            </a:r>
          </a:p>
          <a:p>
            <a:pPr marL="628650" lvl="2" indent="-171450">
              <a:spcBef>
                <a:spcPts val="600"/>
              </a:spcBef>
              <a:buFont typeface="Wingdings" panose="05000000000000000000" pitchFamily="2" charset="2"/>
              <a:buChar char="§"/>
            </a:pPr>
            <a:r>
              <a:rPr lang="en-GB" dirty="0" smtClean="0"/>
              <a:t>Data provided by ENTSOG Transparency team and downloaded from booking platforms </a:t>
            </a:r>
          </a:p>
          <a:p>
            <a:pPr marL="628650" lvl="2" indent="-171450">
              <a:spcBef>
                <a:spcPts val="600"/>
              </a:spcBef>
              <a:buFont typeface="Wingdings" panose="05000000000000000000" pitchFamily="2" charset="2"/>
              <a:buChar char="§"/>
            </a:pPr>
            <a:r>
              <a:rPr lang="en-GB" dirty="0" smtClean="0"/>
              <a:t>Indicators calculated by ACER </a:t>
            </a:r>
            <a:endParaRPr lang="en-GB" dirty="0"/>
          </a:p>
          <a:p>
            <a:pPr marL="171450" lvl="1" indent="-171450">
              <a:spcBef>
                <a:spcPts val="600"/>
              </a:spcBef>
              <a:buFont typeface="Wingdings" panose="05000000000000000000" pitchFamily="2" charset="2"/>
              <a:buChar char="§"/>
            </a:pPr>
            <a:r>
              <a:rPr lang="en-GB" sz="2000" dirty="0" smtClean="0"/>
              <a:t>Agency’s reports published on:</a:t>
            </a:r>
          </a:p>
          <a:p>
            <a:pPr marL="628650" lvl="2" indent="-171450">
              <a:spcBef>
                <a:spcPts val="600"/>
              </a:spcBef>
              <a:buFont typeface="Wingdings" panose="05000000000000000000" pitchFamily="2" charset="2"/>
              <a:buChar char="§"/>
            </a:pPr>
            <a:r>
              <a:rPr lang="en-GB" b="1" kern="0" dirty="0">
                <a:solidFill>
                  <a:schemeClr val="accent6"/>
                </a:solidFill>
                <a:ea typeface="ＭＳ Ｐゴシック" pitchFamily="34" charset="-128"/>
                <a:cs typeface="ＭＳ Ｐゴシック"/>
                <a:hlinkClick r:id="rId3"/>
              </a:rPr>
              <a:t>CMP</a:t>
            </a:r>
            <a:r>
              <a:rPr lang="en-GB" dirty="0" smtClean="0"/>
              <a:t>: 21 September 2016</a:t>
            </a:r>
          </a:p>
          <a:p>
            <a:pPr marL="628650" lvl="2" indent="-171450">
              <a:spcBef>
                <a:spcPts val="600"/>
              </a:spcBef>
              <a:buFont typeface="Wingdings" panose="05000000000000000000" pitchFamily="2" charset="2"/>
              <a:buChar char="§"/>
            </a:pPr>
            <a:r>
              <a:rPr lang="en-GB" b="1" kern="0" dirty="0">
                <a:solidFill>
                  <a:schemeClr val="accent6"/>
                </a:solidFill>
                <a:ea typeface="ＭＳ Ｐゴシック" pitchFamily="34" charset="-128"/>
                <a:cs typeface="ＭＳ Ｐゴシック"/>
                <a:hlinkClick r:id="rId4"/>
              </a:rPr>
              <a:t>CAM</a:t>
            </a:r>
            <a:r>
              <a:rPr lang="en-GB" dirty="0" smtClean="0"/>
              <a:t>: 27 October 2016</a:t>
            </a:r>
          </a:p>
          <a:p>
            <a:pPr marL="628650" lvl="2" indent="-171450">
              <a:spcBef>
                <a:spcPts val="600"/>
              </a:spcBef>
              <a:buFont typeface="Wingdings" panose="05000000000000000000" pitchFamily="2" charset="2"/>
              <a:buChar char="§"/>
            </a:pPr>
            <a:r>
              <a:rPr lang="en-GB" b="1" kern="0" dirty="0">
                <a:solidFill>
                  <a:schemeClr val="accent6"/>
                </a:solidFill>
                <a:ea typeface="ＭＳ Ｐゴシック" pitchFamily="34" charset="-128"/>
                <a:cs typeface="ＭＳ Ｐゴシック"/>
                <a:hlinkClick r:id="rId5"/>
              </a:rPr>
              <a:t>BAL</a:t>
            </a:r>
            <a:r>
              <a:rPr lang="en-GB" dirty="0" smtClean="0"/>
              <a:t>: 7 November 2016</a:t>
            </a:r>
          </a:p>
          <a:p>
            <a:pPr marL="171450" lvl="1" indent="-171450">
              <a:spcBef>
                <a:spcPts val="600"/>
              </a:spcBef>
              <a:buFont typeface="Wingdings" panose="05000000000000000000" pitchFamily="2" charset="2"/>
              <a:buChar char="§"/>
            </a:pPr>
            <a:r>
              <a:rPr lang="en-GB" sz="2000" dirty="0" smtClean="0"/>
              <a:t>The Agency is preparing the 2017 editions</a:t>
            </a:r>
          </a:p>
        </p:txBody>
      </p:sp>
      <p:sp>
        <p:nvSpPr>
          <p:cNvPr id="11"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06581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193925" y="85725"/>
            <a:ext cx="7058025" cy="493713"/>
          </a:xfrm>
          <a:prstGeom prst="rect">
            <a:avLst/>
          </a:prstGeom>
          <a:no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a:lstStyle>
            <a:lvl1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2pPr>
            <a:lvl3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3pPr>
            <a:lvl4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4pPr>
            <a:lvl5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5pPr>
            <a:lvl6pPr marL="25146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6pPr>
            <a:lvl7pPr marL="29718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7pPr>
            <a:lvl8pPr marL="34290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8pPr>
            <a:lvl9pPr marL="38862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9pPr>
          </a:lstStyle>
          <a:p>
            <a:pPr eaLnBrk="1" hangingPunct="1">
              <a:defRPr/>
            </a:pPr>
            <a:r>
              <a:rPr lang="en-US" altLang="de-DE" sz="2400" b="1" dirty="0" smtClean="0">
                <a:solidFill>
                  <a:schemeClr val="bg1"/>
                </a:solidFill>
              </a:rPr>
              <a:t> CMP implementation in SSE EU MSs</a:t>
            </a:r>
            <a:endParaRPr lang="de-DE" altLang="de-DE" sz="2400" b="1" kern="0" dirty="0">
              <a:solidFill>
                <a:schemeClr val="bg1"/>
              </a:solidFill>
            </a:endParaRPr>
          </a:p>
        </p:txBody>
      </p:sp>
      <p:pic>
        <p:nvPicPr>
          <p:cNvPr id="1955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6405563"/>
            <a:ext cx="43354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0" name="Rectangle 12"/>
          <p:cNvSpPr>
            <a:spLocks noChangeArrowheads="1"/>
          </p:cNvSpPr>
          <p:nvPr/>
        </p:nvSpPr>
        <p:spPr bwMode="auto">
          <a:xfrm>
            <a:off x="165100" y="881063"/>
            <a:ext cx="850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r>
              <a:rPr lang="de-DE" altLang="en-US" sz="2000" b="1" u="sng" dirty="0"/>
              <a:t>CMP Implementation Monitoring (Update 2016 – status as of 6/2016):</a:t>
            </a:r>
            <a:endParaRPr lang="en-GB" altLang="en-US" sz="2000" dirty="0"/>
          </a:p>
        </p:txBody>
      </p:sp>
      <p:pic>
        <p:nvPicPr>
          <p:cNvPr id="10" name="Picture 9"/>
          <p:cNvPicPr>
            <a:picLocks noChangeAspect="1"/>
          </p:cNvPicPr>
          <p:nvPr/>
        </p:nvPicPr>
        <p:blipFill>
          <a:blip r:embed="rId4"/>
          <a:stretch>
            <a:fillRect/>
          </a:stretch>
        </p:blipFill>
        <p:spPr>
          <a:xfrm>
            <a:off x="165100" y="1540102"/>
            <a:ext cx="8606364" cy="4339981"/>
          </a:xfrm>
          <a:prstGeom prst="rect">
            <a:avLst/>
          </a:prstGeom>
        </p:spPr>
      </p:pic>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3" name="Rounded Rectangle 2"/>
          <p:cNvSpPr/>
          <p:nvPr/>
        </p:nvSpPr>
        <p:spPr>
          <a:xfrm>
            <a:off x="2193925" y="2636912"/>
            <a:ext cx="577875" cy="21602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948264" y="2636912"/>
            <a:ext cx="577875" cy="21602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323528" y="4941168"/>
            <a:ext cx="577875" cy="21602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86386" y="4910680"/>
            <a:ext cx="864096" cy="276999"/>
          </a:xfrm>
          <a:prstGeom prst="rect">
            <a:avLst/>
          </a:prstGeom>
          <a:noFill/>
        </p:spPr>
        <p:txBody>
          <a:bodyPr wrap="square" rtlCol="0">
            <a:spAutoFit/>
          </a:bodyPr>
          <a:lstStyle/>
          <a:p>
            <a:r>
              <a:rPr lang="en-GB" sz="1200" dirty="0" smtClean="0"/>
              <a:t>FDA</a:t>
            </a:r>
            <a:endParaRPr lang="en-GB" sz="1200" dirty="0"/>
          </a:p>
        </p:txBody>
      </p:sp>
      <p:sp>
        <p:nvSpPr>
          <p:cNvPr id="7" name="TextBox 6"/>
          <p:cNvSpPr txBox="1"/>
          <p:nvPr/>
        </p:nvSpPr>
        <p:spPr>
          <a:xfrm>
            <a:off x="912755" y="4910680"/>
            <a:ext cx="2562339" cy="292388"/>
          </a:xfrm>
          <a:prstGeom prst="rect">
            <a:avLst/>
          </a:prstGeom>
          <a:noFill/>
        </p:spPr>
        <p:txBody>
          <a:bodyPr wrap="square" rtlCol="0">
            <a:spAutoFit/>
          </a:bodyPr>
          <a:lstStyle/>
          <a:p>
            <a:r>
              <a:rPr lang="en-GB" sz="1300" dirty="0" smtClean="0">
                <a:latin typeface="Calibri" panose="020F0502020204030204" pitchFamily="34" charset="0"/>
              </a:rPr>
              <a:t>FDA in the design phase</a:t>
            </a:r>
            <a:endParaRPr lang="en-GB" sz="1300" dirty="0">
              <a:latin typeface="Calibri" panose="020F0502020204030204" pitchFamily="34" charset="0"/>
            </a:endParaRPr>
          </a:p>
        </p:txBody>
      </p:sp>
    </p:spTree>
    <p:extLst>
      <p:ext uri="{BB962C8B-B14F-4D97-AF65-F5344CB8AC3E}">
        <p14:creationId xmlns:p14="http://schemas.microsoft.com/office/powerpoint/2010/main" val="146997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193925" y="85725"/>
            <a:ext cx="7058025" cy="493713"/>
          </a:xfrm>
          <a:prstGeom prst="rect">
            <a:avLst/>
          </a:prstGeom>
          <a:no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a:lstStyle>
            <a:lvl1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2pPr>
            <a:lvl3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3pPr>
            <a:lvl4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4pPr>
            <a:lvl5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5pPr>
            <a:lvl6pPr marL="25146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6pPr>
            <a:lvl7pPr marL="29718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7pPr>
            <a:lvl8pPr marL="34290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8pPr>
            <a:lvl9pPr marL="38862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9pPr>
          </a:lstStyle>
          <a:p>
            <a:pPr eaLnBrk="1" hangingPunct="1">
              <a:defRPr/>
            </a:pPr>
            <a:r>
              <a:rPr lang="en-US" altLang="de-DE" sz="2400" b="1" dirty="0" smtClean="0">
                <a:solidFill>
                  <a:schemeClr val="bg1"/>
                </a:solidFill>
              </a:rPr>
              <a:t> CMP capacity made available in 2015</a:t>
            </a:r>
            <a:endParaRPr lang="de-DE" altLang="de-DE" sz="2400" b="1" kern="0" dirty="0">
              <a:solidFill>
                <a:schemeClr val="bg1"/>
              </a:solidFill>
            </a:endParaRPr>
          </a:p>
        </p:txBody>
      </p:sp>
      <p:sp>
        <p:nvSpPr>
          <p:cNvPr id="197635" name="Foliennummernplatzhalter 5"/>
          <p:cNvSpPr txBox="1">
            <a:spLocks/>
          </p:cNvSpPr>
          <p:nvPr/>
        </p:nvSpPr>
        <p:spPr bwMode="auto">
          <a:xfrm>
            <a:off x="6861175"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sz="1600">
                <a:solidFill>
                  <a:schemeClr val="tx1"/>
                </a:solidFill>
                <a:latin typeface="Arial" panose="020B0604020202020204" pitchFamily="34" charset="0"/>
              </a:defRPr>
            </a:lvl1pPr>
            <a:lvl2pPr marL="742950" indent="-285750" defTabSz="449263">
              <a:defRPr sz="1600">
                <a:solidFill>
                  <a:schemeClr val="tx1"/>
                </a:solidFill>
                <a:latin typeface="Arial" panose="020B0604020202020204" pitchFamily="34" charset="0"/>
              </a:defRPr>
            </a:lvl2pPr>
            <a:lvl3pPr marL="1143000" indent="-228600" defTabSz="449263">
              <a:defRPr sz="1600">
                <a:solidFill>
                  <a:schemeClr val="tx1"/>
                </a:solidFill>
                <a:latin typeface="Arial" panose="020B0604020202020204" pitchFamily="34" charset="0"/>
              </a:defRPr>
            </a:lvl3pPr>
            <a:lvl4pPr marL="1600200" indent="-228600" defTabSz="449263">
              <a:defRPr sz="1600">
                <a:solidFill>
                  <a:schemeClr val="tx1"/>
                </a:solidFill>
                <a:latin typeface="Arial" panose="020B0604020202020204" pitchFamily="34" charset="0"/>
              </a:defRPr>
            </a:lvl4pPr>
            <a:lvl5pPr marL="2057400" indent="-228600" defTabSz="449263">
              <a:defRPr sz="1600">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lnSpc>
                <a:spcPct val="93000"/>
              </a:lnSpc>
              <a:buClr>
                <a:srgbClr val="000000"/>
              </a:buClr>
              <a:buSzPct val="100000"/>
              <a:buFont typeface="Times New Roman" panose="02020603050405020304" pitchFamily="18" charset="0"/>
              <a:buNone/>
            </a:pPr>
            <a:endParaRPr lang="de-DE" altLang="de-DE">
              <a:solidFill>
                <a:srgbClr val="000000"/>
              </a:solidFill>
              <a:ea typeface="ＭＳ Ｐゴシック" panose="020B0600070205080204" pitchFamily="34" charset="-128"/>
            </a:endParaRPr>
          </a:p>
        </p:txBody>
      </p:sp>
      <p:pic>
        <p:nvPicPr>
          <p:cNvPr id="1976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6405563"/>
            <a:ext cx="43354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2"/>
          <p:cNvPicPr>
            <a:picLocks noChangeAspect="1"/>
          </p:cNvPicPr>
          <p:nvPr/>
        </p:nvPicPr>
        <p:blipFill rotWithShape="1">
          <a:blip r:embed="rId4">
            <a:extLst>
              <a:ext uri="{28A0092B-C50C-407E-A947-70E740481C1C}">
                <a14:useLocalDpi xmlns:a14="http://schemas.microsoft.com/office/drawing/2010/main" val="0"/>
              </a:ext>
            </a:extLst>
          </a:blip>
          <a:srcRect l="1348" t="9744" r="1053" b="1841"/>
          <a:stretch/>
        </p:blipFill>
        <p:spPr bwMode="auto">
          <a:xfrm>
            <a:off x="171699" y="980728"/>
            <a:ext cx="8784976" cy="52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346498" y="3945707"/>
            <a:ext cx="720080" cy="165618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42323" y="4653135"/>
            <a:ext cx="720080" cy="8535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376389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Analysis of contractual congestion</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4" name="Titre 1"/>
          <p:cNvSpPr txBox="1">
            <a:spLocks/>
          </p:cNvSpPr>
          <p:nvPr/>
        </p:nvSpPr>
        <p:spPr bwMode="auto">
          <a:xfrm>
            <a:off x="-58992" y="827599"/>
            <a:ext cx="9125824"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Capacity made available and contractual congestion</a:t>
            </a:r>
            <a:endParaRPr lang="en-GB" altLang="en-US" sz="1800" b="1" kern="0" dirty="0" smtClean="0">
              <a:solidFill>
                <a:schemeClr val="accent6"/>
              </a:solidFill>
              <a:ea typeface="ＭＳ Ｐゴシック" pitchFamily="34" charset="-128"/>
            </a:endParaRPr>
          </a:p>
        </p:txBody>
      </p:sp>
      <p:sp>
        <p:nvSpPr>
          <p:cNvPr id="10" name="TextBox 9"/>
          <p:cNvSpPr txBox="1"/>
          <p:nvPr/>
        </p:nvSpPr>
        <p:spPr>
          <a:xfrm>
            <a:off x="192984" y="1385637"/>
            <a:ext cx="8559228" cy="1000274"/>
          </a:xfrm>
          <a:prstGeom prst="rect">
            <a:avLst/>
          </a:prstGeom>
          <a:noFill/>
        </p:spPr>
        <p:txBody>
          <a:bodyPr wrap="square" rtlCol="0">
            <a:spAutoFit/>
          </a:bodyPr>
          <a:lstStyle/>
          <a:p>
            <a:pPr marL="171450" lvl="1" indent="-171450">
              <a:spcBef>
                <a:spcPts val="600"/>
              </a:spcBef>
              <a:buFont typeface="Wingdings" panose="05000000000000000000" pitchFamily="2" charset="2"/>
              <a:buChar char="§"/>
            </a:pPr>
            <a:r>
              <a:rPr lang="en-GB" dirty="0" smtClean="0"/>
              <a:t>Beyond incomplete implementation and scarce application of CMPs</a:t>
            </a:r>
          </a:p>
          <a:p>
            <a:pPr marL="171450" lvl="1" indent="-171450" algn="r">
              <a:spcBef>
                <a:spcPts val="600"/>
              </a:spcBef>
              <a:buFont typeface="Wingdings" panose="05000000000000000000" pitchFamily="2" charset="2"/>
              <a:buChar char="§"/>
            </a:pPr>
            <a:r>
              <a:rPr lang="en-GB" dirty="0" smtClean="0"/>
              <a:t>the Agency’s analysis showed contractual congestion at certain IPs in                                                                                                     the SSE region</a:t>
            </a:r>
          </a:p>
        </p:txBody>
      </p:sp>
      <p:sp>
        <p:nvSpPr>
          <p:cNvPr id="11"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2" name="Rounded Rectangle 1"/>
          <p:cNvSpPr/>
          <p:nvPr/>
        </p:nvSpPr>
        <p:spPr>
          <a:xfrm>
            <a:off x="6228184" y="2480431"/>
            <a:ext cx="2381857" cy="38071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The Agency, after the results of a call for evidence on congestion indicators, is considering to propose providing more flexibility to NRAs regarding FDA UIOLI application</a:t>
            </a:r>
            <a:endParaRPr lang="en-GB" dirty="0"/>
          </a:p>
        </p:txBody>
      </p:sp>
      <p:sp>
        <p:nvSpPr>
          <p:cNvPr id="6" name="Right Arrow 5"/>
          <p:cNvSpPr/>
          <p:nvPr/>
        </p:nvSpPr>
        <p:spPr>
          <a:xfrm>
            <a:off x="5292080" y="4149080"/>
            <a:ext cx="792088"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a:srcRect l="28340" t="25320" r="17509" b="639"/>
          <a:stretch/>
        </p:blipFill>
        <p:spPr>
          <a:xfrm>
            <a:off x="442671" y="2113565"/>
            <a:ext cx="4581924" cy="4229468"/>
          </a:xfrm>
          <a:prstGeom prst="rect">
            <a:avLst/>
          </a:prstGeom>
        </p:spPr>
      </p:pic>
    </p:spTree>
    <p:extLst>
      <p:ext uri="{BB962C8B-B14F-4D97-AF65-F5344CB8AC3E}">
        <p14:creationId xmlns:p14="http://schemas.microsoft.com/office/powerpoint/2010/main" val="1522234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400110"/>
          </a:xfrm>
          <a:prstGeom prst="rect">
            <a:avLst/>
          </a:prstGeom>
        </p:spPr>
        <p:txBody>
          <a:bodyPr wrap="square">
            <a:spAutoFit/>
          </a:bodyPr>
          <a:lstStyle/>
          <a:p>
            <a:pPr algn="r">
              <a:defRPr/>
            </a:pPr>
            <a:r>
              <a:rPr lang="en-US" sz="2000" b="1" dirty="0">
                <a:solidFill>
                  <a:schemeClr val="bg1"/>
                </a:solidFill>
                <a:ea typeface="ＭＳ Ｐゴシック" pitchFamily="34" charset="-128"/>
              </a:rPr>
              <a:t>CAM: implementation monitoring </a:t>
            </a:r>
            <a:r>
              <a:rPr lang="en-US" sz="2000" b="1" dirty="0" smtClean="0">
                <a:solidFill>
                  <a:schemeClr val="bg1"/>
                </a:solidFill>
                <a:ea typeface="ＭＳ Ｐゴシック" pitchFamily="34" charset="-128"/>
              </a:rPr>
              <a:t>map</a:t>
            </a:r>
            <a:endParaRPr lang="en-IE" sz="1200" b="1" dirty="0">
              <a:solidFill>
                <a:schemeClr val="bg1"/>
              </a:solidFill>
              <a:latin typeface="+mj-lt"/>
            </a:endParaRPr>
          </a:p>
        </p:txBody>
      </p:sp>
      <p:sp>
        <p:nvSpPr>
          <p:cNvPr id="4" name="Titre 1"/>
          <p:cNvSpPr txBox="1">
            <a:spLocks/>
          </p:cNvSpPr>
          <p:nvPr/>
        </p:nvSpPr>
        <p:spPr bwMode="auto">
          <a:xfrm>
            <a:off x="30782" y="827599"/>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CAM implementation monitoring highlight</a:t>
            </a:r>
            <a:endParaRPr lang="en-GB" altLang="en-US" sz="1800" b="1" kern="0" dirty="0" smtClean="0">
              <a:solidFill>
                <a:schemeClr val="accent6"/>
              </a:solidFill>
              <a:ea typeface="ＭＳ Ｐゴシック" pitchFamily="34" charset="-128"/>
            </a:endParaRPr>
          </a:p>
        </p:txBody>
      </p:sp>
      <p:sp>
        <p:nvSpPr>
          <p:cNvPr id="11"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10" name="Picture 9"/>
          <p:cNvPicPr>
            <a:picLocks noChangeAspect="1"/>
          </p:cNvPicPr>
          <p:nvPr/>
        </p:nvPicPr>
        <p:blipFill rotWithShape="1">
          <a:blip r:embed="rId3"/>
          <a:srcRect l="10012" t="40252" r="28340" b="1266"/>
          <a:stretch/>
        </p:blipFill>
        <p:spPr>
          <a:xfrm>
            <a:off x="683568" y="1846234"/>
            <a:ext cx="5328592" cy="3888432"/>
          </a:xfrm>
          <a:prstGeom prst="rect">
            <a:avLst/>
          </a:prstGeom>
        </p:spPr>
      </p:pic>
      <p:sp>
        <p:nvSpPr>
          <p:cNvPr id="20" name="TextBox 19"/>
          <p:cNvSpPr txBox="1"/>
          <p:nvPr/>
        </p:nvSpPr>
        <p:spPr>
          <a:xfrm>
            <a:off x="6516216" y="1974568"/>
            <a:ext cx="2376264" cy="2708434"/>
          </a:xfrm>
          <a:prstGeom prst="rect">
            <a:avLst/>
          </a:prstGeom>
          <a:noFill/>
        </p:spPr>
        <p:txBody>
          <a:bodyPr wrap="square" rtlCol="0">
            <a:spAutoFit/>
          </a:bodyPr>
          <a:lstStyle/>
          <a:p>
            <a:pPr marL="171450" lvl="1" indent="-171450">
              <a:spcBef>
                <a:spcPts val="600"/>
              </a:spcBef>
              <a:buFont typeface="Wingdings" panose="05000000000000000000" pitchFamily="2" charset="2"/>
              <a:buChar char="§"/>
            </a:pPr>
            <a:r>
              <a:rPr lang="en-GB" sz="2000" dirty="0" smtClean="0"/>
              <a:t>Average overall implementation reaches 75% in SSE EU MSs</a:t>
            </a:r>
          </a:p>
          <a:p>
            <a:pPr marL="628650" lvl="2" indent="-171450">
              <a:spcBef>
                <a:spcPts val="600"/>
              </a:spcBef>
              <a:buFont typeface="Wingdings" panose="05000000000000000000" pitchFamily="2" charset="2"/>
              <a:buChar char="§"/>
            </a:pPr>
            <a:r>
              <a:rPr lang="en-GB" sz="2000" dirty="0" smtClean="0"/>
              <a:t>rest of EU: 90%</a:t>
            </a:r>
          </a:p>
          <a:p>
            <a:pPr marL="171450" lvl="1" indent="-171450">
              <a:spcBef>
                <a:spcPts val="600"/>
              </a:spcBef>
              <a:buFont typeface="Wingdings" panose="05000000000000000000" pitchFamily="2" charset="2"/>
              <a:buChar char="§"/>
            </a:pPr>
            <a:r>
              <a:rPr lang="en-GB" sz="2000" dirty="0" smtClean="0"/>
              <a:t>Only BG scores below</a:t>
            </a:r>
            <a:r>
              <a:rPr lang="it-IT" sz="2000" dirty="0" smtClean="0"/>
              <a:t> 60%</a:t>
            </a:r>
            <a:endParaRPr lang="en-GB" sz="2000" dirty="0" smtClean="0"/>
          </a:p>
        </p:txBody>
      </p:sp>
    </p:spTree>
    <p:extLst>
      <p:ext uri="{BB962C8B-B14F-4D97-AF65-F5344CB8AC3E}">
        <p14:creationId xmlns:p14="http://schemas.microsoft.com/office/powerpoint/2010/main" val="369330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erDocumentName xmlns="7dc91a15-86f4-49b7-90ff-f02b161d7a6d">20161213_IMRs_ACER_v10.pptx</AcerDocumentName>
    <_dlc_DocId xmlns="985daa2e-53d8-4475-82b8-9c7d25324e34">ACER-2016-43797</_dlc_DocId>
    <_dlc_DocIdUrl xmlns="985daa2e-53d8-4475-82b8-9c7d25324e34">
      <Url>http://s-do-prod-ap/Events/21st-Stakeholders-Group-SG-Meeting-of-the-GRI-SSE/_layouts/DocIdRedir.aspx?ID=ACER-2016-43797</Url>
      <Description>ACER-2016-43797</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31DC7BBF56B74DBA234818BA873729" ma:contentTypeVersion="30" ma:contentTypeDescription="Create a new document." ma:contentTypeScope="" ma:versionID="b31a5f83b974fb7f61cccda338b100fd">
  <xsd:schema xmlns:xsd="http://www.w3.org/2001/XMLSchema" xmlns:xs="http://www.w3.org/2001/XMLSchema" xmlns:p="http://schemas.microsoft.com/office/2006/metadata/properties" xmlns:ns2="985daa2e-53d8-4475-82b8-9c7d25324e34" xmlns:ns3="7dc91a15-86f4-49b7-90ff-f02b161d7a6d" targetNamespace="http://schemas.microsoft.com/office/2006/metadata/properties" ma:root="true" ma:fieldsID="d7304fb5a039e1b18531ae9e15e74669" ns2:_="" ns3:_="">
    <xsd:import namespace="985daa2e-53d8-4475-82b8-9c7d25324e34"/>
    <xsd:import namespace="7dc91a15-86f4-49b7-90ff-f02b161d7a6d"/>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91a15-86f4-49b7-90ff-f02b161d7a6d"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D457DF-15BD-4641-A426-2BBF1408B476}"/>
</file>

<file path=customXml/itemProps2.xml><?xml version="1.0" encoding="utf-8"?>
<ds:datastoreItem xmlns:ds="http://schemas.openxmlformats.org/officeDocument/2006/customXml" ds:itemID="{095F5B6B-E91F-4F9D-A94F-BD15EC3F5ED2}"/>
</file>

<file path=customXml/itemProps3.xml><?xml version="1.0" encoding="utf-8"?>
<ds:datastoreItem xmlns:ds="http://schemas.openxmlformats.org/officeDocument/2006/customXml" ds:itemID="{790DF562-3AB8-4F4D-90E2-EA58E464990F}"/>
</file>

<file path=customXml/itemProps4.xml><?xml version="1.0" encoding="utf-8"?>
<ds:datastoreItem xmlns:ds="http://schemas.openxmlformats.org/officeDocument/2006/customXml" ds:itemID="{445887C4-2CD6-46C7-95D7-FB89A6D8469A}"/>
</file>

<file path=docProps/app.xml><?xml version="1.0" encoding="utf-8"?>
<Properties xmlns="http://schemas.openxmlformats.org/officeDocument/2006/extended-properties" xmlns:vt="http://schemas.openxmlformats.org/officeDocument/2006/docPropsVTypes">
  <TotalTime>6085</TotalTime>
  <Words>903</Words>
  <Application>Microsoft Office PowerPoint</Application>
  <PresentationFormat>On-screen Show (4:3)</PresentationFormat>
  <Paragraphs>141</Paragraphs>
  <Slides>17</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MS PGothic</vt:lpstr>
      <vt:lpstr>MS PGothic</vt:lpstr>
      <vt:lpstr>Arial</vt:lpstr>
      <vt:lpstr>Calibri</vt:lpstr>
      <vt:lpstr>Times New Roman</vt:lpstr>
      <vt:lpstr>Trebuchet MS</vt:lpstr>
      <vt:lpstr>Verdana</vt:lpstr>
      <vt:lpstr>Wingdings</vt:lpstr>
      <vt:lpstr>Thème Office</vt:lpstr>
      <vt:lpstr>ACER new presentation template</vt:lpstr>
      <vt:lpstr>   Implementation of the Network Codes: ACER monitoring and SSE GRI state of play  Dennis Hesseling, Riccardo Galletta, ACER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COMMISSION DE REGULATION DE L'ENERGIE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FG&amp;NCs in SSE EU Members States</dc:title>
  <dc:creator>François Leveille</dc:creator>
  <cp:lastModifiedBy>Riccardo GALLETTA (ACER)</cp:lastModifiedBy>
  <cp:revision>408</cp:revision>
  <dcterms:created xsi:type="dcterms:W3CDTF">2014-04-16T08:00:19Z</dcterms:created>
  <dcterms:modified xsi:type="dcterms:W3CDTF">2016-12-13T05:54:20Z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0x0101002A31DC7BBF56B74DBA234818BA873729</vt:lpwstr>
  </property>
  <property fmtid="{D5CDD505-2E9C-101B-9397-08002B2CF9AE}" pid="3" name="_dlc_DocIdItemGuid">
    <vt:lpwstr>e8cd67a1-e33c-4c27-a378-07d37c4e610d</vt:lpwstr>
  </property>
</Properties>
</file>