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36" r:id="rId2"/>
    <p:sldMasterId id="2147483750" r:id="rId3"/>
    <p:sldMasterId id="2147483763" r:id="rId4"/>
  </p:sldMasterIdLst>
  <p:notesMasterIdLst>
    <p:notesMasterId r:id="rId15"/>
  </p:notesMasterIdLst>
  <p:handoutMasterIdLst>
    <p:handoutMasterId r:id="rId16"/>
  </p:handoutMasterIdLst>
  <p:sldIdLst>
    <p:sldId id="267" r:id="rId5"/>
    <p:sldId id="256" r:id="rId6"/>
    <p:sldId id="551" r:id="rId7"/>
    <p:sldId id="552" r:id="rId8"/>
    <p:sldId id="553" r:id="rId9"/>
    <p:sldId id="554" r:id="rId10"/>
    <p:sldId id="549" r:id="rId11"/>
    <p:sldId id="550" r:id="rId12"/>
    <p:sldId id="269" r:id="rId13"/>
    <p:sldId id="268" r:id="rId1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FF99"/>
    <a:srgbClr val="FF9966"/>
    <a:srgbClr val="FF3300"/>
    <a:srgbClr val="FF7C80"/>
    <a:srgbClr val="FFFF00"/>
    <a:srgbClr val="99FF66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5" autoAdjust="0"/>
    <p:restoredTop sz="88521" autoAdjust="0"/>
  </p:normalViewPr>
  <p:slideViewPr>
    <p:cSldViewPr>
      <p:cViewPr>
        <p:scale>
          <a:sx n="100" d="100"/>
          <a:sy n="100" d="100"/>
        </p:scale>
        <p:origin x="-208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126" y="-6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7159B-DCB7-4DD1-928B-11AC713AF405}" type="doc">
      <dgm:prSet loTypeId="urn:microsoft.com/office/officeart/2005/8/layout/chevron2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955EABA3-11FD-4935-BD42-6877CA636E52}">
      <dgm:prSet phldrT="[Text]" custT="1"/>
      <dgm:spPr>
        <a:xfrm rot="5400000">
          <a:off x="-218486" y="748450"/>
          <a:ext cx="1456579" cy="1019605"/>
        </a:xfrm>
        <a:prstGeom prst="chevron">
          <a:avLst/>
        </a:prstGeom>
        <a:solidFill>
          <a:srgbClr val="0045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Analysis</a:t>
          </a:r>
          <a:endParaRPr lang="de-DE" sz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5ACA675E-7788-4D13-9C86-0EC45673D991}" type="parTrans" cxnId="{8D5931EE-8CD2-4339-A105-35A5685102CF}">
      <dgm:prSet/>
      <dgm:spPr/>
      <dgm:t>
        <a:bodyPr/>
        <a:lstStyle/>
        <a:p>
          <a:endParaRPr lang="de-DE"/>
        </a:p>
      </dgm:t>
    </dgm:pt>
    <dgm:pt modelId="{DE813319-B016-420A-8629-E94F95BD13DA}" type="sibTrans" cxnId="{8D5931EE-8CD2-4339-A105-35A5685102CF}">
      <dgm:prSet/>
      <dgm:spPr/>
      <dgm:t>
        <a:bodyPr/>
        <a:lstStyle/>
        <a:p>
          <a:endParaRPr lang="de-DE"/>
        </a:p>
      </dgm:t>
    </dgm:pt>
    <dgm:pt modelId="{4B0C397D-F1B5-4A8A-AAD2-F7C3C6029B7E}">
      <dgm:prSet phldrT="[Text]" custT="1"/>
      <dgm:spPr>
        <a:xfrm rot="5400000">
          <a:off x="6193097" y="-4629466"/>
          <a:ext cx="946776" cy="1129376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Periodic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analyses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by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National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Regulatory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Authorities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(NRAs)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of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market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development</a:t>
          </a:r>
          <a:endParaRPr lang="de-DE" sz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1663D3F2-C290-4B85-9739-5208E6099448}" type="parTrans" cxnId="{3FDA95C1-E94E-45F4-AD22-227B825AB488}">
      <dgm:prSet/>
      <dgm:spPr/>
      <dgm:t>
        <a:bodyPr/>
        <a:lstStyle/>
        <a:p>
          <a:endParaRPr lang="de-DE"/>
        </a:p>
      </dgm:t>
    </dgm:pt>
    <dgm:pt modelId="{F3803E7A-6734-4AAD-A7F0-F95E149D4B6C}" type="sibTrans" cxnId="{3FDA95C1-E94E-45F4-AD22-227B825AB488}">
      <dgm:prSet/>
      <dgm:spPr/>
      <dgm:t>
        <a:bodyPr/>
        <a:lstStyle/>
        <a:p>
          <a:endParaRPr lang="de-DE"/>
        </a:p>
      </dgm:t>
    </dgm:pt>
    <dgm:pt modelId="{97D70735-8842-42EE-A008-E98908035EC7}">
      <dgm:prSet phldrT="[Text]" custT="1"/>
      <dgm:spPr>
        <a:xfrm rot="5400000">
          <a:off x="-218486" y="1985906"/>
          <a:ext cx="1456579" cy="1019605"/>
        </a:xfrm>
        <a:prstGeom prst="chevron">
          <a:avLst/>
        </a:prstGeom>
        <a:solidFill>
          <a:srgbClr val="0045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200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Assess-ment</a:t>
          </a:r>
          <a:endParaRPr lang="de-DE" sz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068EFBD-D089-4B25-8BEC-22215CDE05EE}" type="parTrans" cxnId="{D359C77D-8915-4650-9697-26C1FDB3FCBB}">
      <dgm:prSet/>
      <dgm:spPr/>
      <dgm:t>
        <a:bodyPr/>
        <a:lstStyle/>
        <a:p>
          <a:endParaRPr lang="de-DE"/>
        </a:p>
      </dgm:t>
    </dgm:pt>
    <dgm:pt modelId="{8533A84D-D224-470F-A511-1891DDB397AD}" type="sibTrans" cxnId="{D359C77D-8915-4650-9697-26C1FDB3FCBB}">
      <dgm:prSet/>
      <dgm:spPr/>
      <dgm:t>
        <a:bodyPr/>
        <a:lstStyle/>
        <a:p>
          <a:endParaRPr lang="de-DE"/>
        </a:p>
      </dgm:t>
    </dgm:pt>
    <dgm:pt modelId="{5CFF2D52-DE36-49CA-97BF-1F03C5DF6FBF}">
      <dgm:prSet phldrT="[Text]" custT="1"/>
      <dgm:spPr>
        <a:xfrm rot="5400000">
          <a:off x="6193097" y="-3392740"/>
          <a:ext cx="946776" cy="1129376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Criteria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not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met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: NRAs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assess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whether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natural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evolution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is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sufficient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to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meet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criteria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within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3-year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period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or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more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active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intervention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is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required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(incl. Network Code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implementation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)</a:t>
          </a:r>
          <a:endParaRPr lang="de-DE" sz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D5B1EDE9-F822-498E-A847-5CF874928CC6}" type="parTrans" cxnId="{CE5D6B57-36C2-49DD-846A-690D4E206A04}">
      <dgm:prSet/>
      <dgm:spPr/>
      <dgm:t>
        <a:bodyPr/>
        <a:lstStyle/>
        <a:p>
          <a:endParaRPr lang="de-DE"/>
        </a:p>
      </dgm:t>
    </dgm:pt>
    <dgm:pt modelId="{C8211C26-4A4B-4B9C-8212-5EEAE030C85C}" type="sibTrans" cxnId="{CE5D6B57-36C2-49DD-846A-690D4E206A04}">
      <dgm:prSet/>
      <dgm:spPr/>
      <dgm:t>
        <a:bodyPr/>
        <a:lstStyle/>
        <a:p>
          <a:endParaRPr lang="de-DE"/>
        </a:p>
      </dgm:t>
    </dgm:pt>
    <dgm:pt modelId="{614D2324-5D63-4E9A-9C42-E7ACCF6B8B98}">
      <dgm:prSet phldrT="[Text]" custT="1"/>
      <dgm:spPr>
        <a:xfrm rot="5400000">
          <a:off x="-218486" y="3223348"/>
          <a:ext cx="1456579" cy="1019605"/>
        </a:xfrm>
        <a:prstGeom prst="chevron">
          <a:avLst/>
        </a:prstGeom>
        <a:solidFill>
          <a:srgbClr val="0045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Plan</a:t>
          </a:r>
          <a:endParaRPr lang="de-DE" sz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5676582-2D75-4A5F-8C79-68E5A55B05A4}" type="parTrans" cxnId="{ACFE0375-2481-4A4F-8D3E-56294D79C5BC}">
      <dgm:prSet/>
      <dgm:spPr/>
      <dgm:t>
        <a:bodyPr/>
        <a:lstStyle/>
        <a:p>
          <a:endParaRPr lang="de-DE"/>
        </a:p>
      </dgm:t>
    </dgm:pt>
    <dgm:pt modelId="{7A38CCD1-7416-418D-8246-CA1B353AD919}" type="sibTrans" cxnId="{ACFE0375-2481-4A4F-8D3E-56294D79C5BC}">
      <dgm:prSet/>
      <dgm:spPr/>
      <dgm:t>
        <a:bodyPr/>
        <a:lstStyle/>
        <a:p>
          <a:endParaRPr lang="de-DE"/>
        </a:p>
      </dgm:t>
    </dgm:pt>
    <dgm:pt modelId="{571888E2-1631-4766-B75B-B7A4B003FE2A}">
      <dgm:prSet phldrT="[Text]" custT="1"/>
      <dgm:spPr>
        <a:xfrm rot="5400000">
          <a:off x="6193097" y="-2154574"/>
          <a:ext cx="946776" cy="1129376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Where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more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active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intervention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required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: NRAs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propose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–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based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on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assessment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– a plan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to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achieve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target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criteria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(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with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Member States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and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stakeholder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involvement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,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consultation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,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Cost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Benefit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Analysis-CBA )</a:t>
          </a:r>
          <a:endParaRPr lang="de-DE" sz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E1D2BD7-3180-4490-B0D1-FA199A18E3DD}" type="parTrans" cxnId="{2312C6E8-3506-4FF6-AFDD-807FB0F9F1EF}">
      <dgm:prSet/>
      <dgm:spPr/>
      <dgm:t>
        <a:bodyPr/>
        <a:lstStyle/>
        <a:p>
          <a:endParaRPr lang="de-DE"/>
        </a:p>
      </dgm:t>
    </dgm:pt>
    <dgm:pt modelId="{E9BB79D4-77A2-43B7-A31A-87374360C12A}" type="sibTrans" cxnId="{2312C6E8-3506-4FF6-AFDD-807FB0F9F1EF}">
      <dgm:prSet/>
      <dgm:spPr/>
      <dgm:t>
        <a:bodyPr/>
        <a:lstStyle/>
        <a:p>
          <a:endParaRPr lang="de-DE"/>
        </a:p>
      </dgm:t>
    </dgm:pt>
    <dgm:pt modelId="{0E517277-7BA1-4B27-A860-144EE83BB6A3}">
      <dgm:prSet custT="1"/>
      <dgm:spPr>
        <a:xfrm rot="5400000">
          <a:off x="-218486" y="4460790"/>
          <a:ext cx="1456579" cy="1019605"/>
        </a:xfrm>
        <a:prstGeom prst="chevron">
          <a:avLst/>
        </a:prstGeom>
        <a:solidFill>
          <a:srgbClr val="0045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 sz="1200" dirty="0" smtClean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r>
            <a:rPr lang="de-DE" sz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Market integration tools</a:t>
          </a:r>
          <a:endParaRPr lang="de-DE" sz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1985BB5-11DA-4EF8-8B88-9C5637306A4E}" type="parTrans" cxnId="{F01759A4-C9A4-4B5F-AA58-5896ED5EABA1}">
      <dgm:prSet/>
      <dgm:spPr/>
      <dgm:t>
        <a:bodyPr/>
        <a:lstStyle/>
        <a:p>
          <a:endParaRPr lang="de-DE"/>
        </a:p>
      </dgm:t>
    </dgm:pt>
    <dgm:pt modelId="{FE8B4DE3-CD42-46BE-915F-A53C2E8188E5}" type="sibTrans" cxnId="{F01759A4-C9A4-4B5F-AA58-5896ED5EABA1}">
      <dgm:prSet/>
      <dgm:spPr/>
      <dgm:t>
        <a:bodyPr/>
        <a:lstStyle/>
        <a:p>
          <a:endParaRPr lang="de-DE"/>
        </a:p>
      </dgm:t>
    </dgm:pt>
    <dgm:pt modelId="{193ED933-DCD8-4C3C-9CEA-7468F7CEC704}">
      <dgm:prSet custT="1"/>
      <dgm:spPr>
        <a:xfrm rot="5400000">
          <a:off x="6192849" y="-862294"/>
          <a:ext cx="947274" cy="1129376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Where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market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integration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is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considered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the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preferred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option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: GTM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market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integration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tools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(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detailed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CBA)</a:t>
          </a:r>
          <a:endParaRPr lang="de-DE" sz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329273C-E54A-4099-8C0C-982ABD4C6BD2}" type="parTrans" cxnId="{3152B698-518F-4686-B0E2-EA8C0490B621}">
      <dgm:prSet/>
      <dgm:spPr/>
      <dgm:t>
        <a:bodyPr/>
        <a:lstStyle/>
        <a:p>
          <a:endParaRPr lang="de-DE"/>
        </a:p>
      </dgm:t>
    </dgm:pt>
    <dgm:pt modelId="{5D990E68-239B-457E-9A97-A142C06C713C}" type="sibTrans" cxnId="{3152B698-518F-4686-B0E2-EA8C0490B621}">
      <dgm:prSet/>
      <dgm:spPr/>
      <dgm:t>
        <a:bodyPr/>
        <a:lstStyle/>
        <a:p>
          <a:endParaRPr lang="de-DE"/>
        </a:p>
      </dgm:t>
    </dgm:pt>
    <dgm:pt modelId="{22F515B4-ACA2-4940-94FD-018213F6419F}">
      <dgm:prSet custT="1"/>
      <dgm:spPr>
        <a:xfrm rot="5400000">
          <a:off x="-218486" y="5601733"/>
          <a:ext cx="1456579" cy="1019605"/>
        </a:xfrm>
        <a:prstGeom prst="chevron">
          <a:avLst/>
        </a:prstGeom>
        <a:solidFill>
          <a:srgbClr val="0045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 sz="1200" dirty="0" smtClean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r>
            <a:rPr lang="de-DE" sz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Surrogate measures</a:t>
          </a:r>
          <a:endParaRPr lang="de-DE" sz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694A2B2-7335-4EDA-B9CF-1CB43364803C}" type="parTrans" cxnId="{C0388524-93D7-45D4-A9A7-544CBA1493F0}">
      <dgm:prSet/>
      <dgm:spPr/>
      <dgm:t>
        <a:bodyPr/>
        <a:lstStyle/>
        <a:p>
          <a:endParaRPr lang="de-DE"/>
        </a:p>
      </dgm:t>
    </dgm:pt>
    <dgm:pt modelId="{46BDCB24-67A2-449A-A6F4-A281C1BE7BA7}" type="sibTrans" cxnId="{C0388524-93D7-45D4-A9A7-544CBA1493F0}">
      <dgm:prSet/>
      <dgm:spPr/>
      <dgm:t>
        <a:bodyPr/>
        <a:lstStyle/>
        <a:p>
          <a:endParaRPr lang="de-DE"/>
        </a:p>
      </dgm:t>
    </dgm:pt>
    <dgm:pt modelId="{5ECA9794-B4B4-4EB7-BBF5-D139EC291971}">
      <dgm:prSet custT="1"/>
      <dgm:spPr>
        <a:xfrm rot="5400000">
          <a:off x="6193097" y="221161"/>
          <a:ext cx="946776" cy="1129376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Where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none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of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these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market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integration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options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deliver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a positive CBA: NRAs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to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propose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equivalent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surrogate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measures</a:t>
          </a:r>
          <a:endParaRPr lang="de-DE" sz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266331CF-11C1-4C04-843D-233E47576DB5}" type="parTrans" cxnId="{A5C0D96C-F7B9-4B3B-BE90-688E13C244F8}">
      <dgm:prSet/>
      <dgm:spPr/>
      <dgm:t>
        <a:bodyPr/>
        <a:lstStyle/>
        <a:p>
          <a:endParaRPr lang="de-DE"/>
        </a:p>
      </dgm:t>
    </dgm:pt>
    <dgm:pt modelId="{CEF6C02F-276C-48F3-9949-4F87271F95B4}" type="sibTrans" cxnId="{A5C0D96C-F7B9-4B3B-BE90-688E13C244F8}">
      <dgm:prSet/>
      <dgm:spPr/>
      <dgm:t>
        <a:bodyPr/>
        <a:lstStyle/>
        <a:p>
          <a:endParaRPr lang="de-DE"/>
        </a:p>
      </dgm:t>
    </dgm:pt>
    <dgm:pt modelId="{54878ACF-66D4-41D3-A75F-67AF65CD2087}">
      <dgm:prSet phldrT="[Text]" custT="1"/>
      <dgm:spPr>
        <a:xfrm rot="5400000">
          <a:off x="6193097" y="-4629466"/>
          <a:ext cx="946776" cy="1129376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Periodic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analysis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also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to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review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achievements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against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commitments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and</a:t>
          </a:r>
          <a:r>
            <a:rPr lang="de-DE" sz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proposals</a:t>
          </a:r>
          <a:endParaRPr lang="de-DE" sz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D58DAC5-51FD-4964-B5C7-0F19BCD36F0C}" type="parTrans" cxnId="{4A8B73FD-BB17-41B1-BFC6-C05690C167E9}">
      <dgm:prSet/>
      <dgm:spPr/>
      <dgm:t>
        <a:bodyPr/>
        <a:lstStyle/>
        <a:p>
          <a:endParaRPr lang="it-IT"/>
        </a:p>
      </dgm:t>
    </dgm:pt>
    <dgm:pt modelId="{8878C7FC-B907-4B2D-AA85-31A0125CF2CB}" type="sibTrans" cxnId="{4A8B73FD-BB17-41B1-BFC6-C05690C167E9}">
      <dgm:prSet/>
      <dgm:spPr/>
      <dgm:t>
        <a:bodyPr/>
        <a:lstStyle/>
        <a:p>
          <a:endParaRPr lang="it-IT"/>
        </a:p>
      </dgm:t>
    </dgm:pt>
    <dgm:pt modelId="{02F84994-EEB3-45B7-91C6-21527EAA6745}" type="pres">
      <dgm:prSet presAssocID="{4127159B-DCB7-4DD1-928B-11AC713AF40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CED5618-0106-4592-B55C-923D95CEC400}" type="pres">
      <dgm:prSet presAssocID="{955EABA3-11FD-4935-BD42-6877CA636E52}" presName="composite" presStyleCnt="0"/>
      <dgm:spPr/>
      <dgm:t>
        <a:bodyPr/>
        <a:lstStyle/>
        <a:p>
          <a:endParaRPr lang="de-DE"/>
        </a:p>
      </dgm:t>
    </dgm:pt>
    <dgm:pt modelId="{5EA0C64E-06F4-494A-83D5-1E9545754882}" type="pres">
      <dgm:prSet presAssocID="{955EABA3-11FD-4935-BD42-6877CA636E52}" presName="parentText" presStyleLbl="alignNode1" presStyleIdx="0" presStyleCnt="5" custLinFactNeighborY="3590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AB9854-D626-4859-AECC-721A33585B00}" type="pres">
      <dgm:prSet presAssocID="{955EABA3-11FD-4935-BD42-6877CA636E52}" presName="descendantText" presStyleLbl="alignAcc1" presStyleIdx="0" presStyleCnt="5" custLinFactNeighborY="567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B450D4-2CB3-4D32-B2AE-C392C9BB68D5}" type="pres">
      <dgm:prSet presAssocID="{DE813319-B016-420A-8629-E94F95BD13DA}" presName="sp" presStyleCnt="0"/>
      <dgm:spPr/>
      <dgm:t>
        <a:bodyPr/>
        <a:lstStyle/>
        <a:p>
          <a:endParaRPr lang="de-DE"/>
        </a:p>
      </dgm:t>
    </dgm:pt>
    <dgm:pt modelId="{644A1E6E-E9B4-4120-9221-C3EDD69D3470}" type="pres">
      <dgm:prSet presAssocID="{97D70735-8842-42EE-A008-E98908035EC7}" presName="composite" presStyleCnt="0"/>
      <dgm:spPr/>
      <dgm:t>
        <a:bodyPr/>
        <a:lstStyle/>
        <a:p>
          <a:endParaRPr lang="de-DE"/>
        </a:p>
      </dgm:t>
    </dgm:pt>
    <dgm:pt modelId="{797AE1D3-978E-411C-94A6-1C39B9A67B85}" type="pres">
      <dgm:prSet presAssocID="{97D70735-8842-42EE-A008-E98908035EC7}" presName="parentText" presStyleLbl="alignNode1" presStyleIdx="1" presStyleCnt="5" custLinFactNeighborY="28687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C22B1E0-52C6-4BF3-8166-975145A1EB17}" type="pres">
      <dgm:prSet presAssocID="{97D70735-8842-42EE-A008-E98908035EC7}" presName="descendantText" presStyleLbl="alignAcc1" presStyleIdx="1" presStyleCnt="5" custLinFactNeighborY="4554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69994EE-EF6C-4177-8B23-5D0F1842308B}" type="pres">
      <dgm:prSet presAssocID="{8533A84D-D224-470F-A511-1891DDB397AD}" presName="sp" presStyleCnt="0"/>
      <dgm:spPr/>
      <dgm:t>
        <a:bodyPr/>
        <a:lstStyle/>
        <a:p>
          <a:endParaRPr lang="de-DE"/>
        </a:p>
      </dgm:t>
    </dgm:pt>
    <dgm:pt modelId="{A6154B52-5084-49B7-8AE2-74D26B0EEF4D}" type="pres">
      <dgm:prSet presAssocID="{614D2324-5D63-4E9A-9C42-E7ACCF6B8B98}" presName="composite" presStyleCnt="0"/>
      <dgm:spPr/>
      <dgm:t>
        <a:bodyPr/>
        <a:lstStyle/>
        <a:p>
          <a:endParaRPr lang="de-DE"/>
        </a:p>
      </dgm:t>
    </dgm:pt>
    <dgm:pt modelId="{4F0E5A60-67D0-4611-912A-A876AA38662A}" type="pres">
      <dgm:prSet presAssocID="{614D2324-5D63-4E9A-9C42-E7ACCF6B8B98}" presName="parentText" presStyleLbl="alignNode1" presStyleIdx="2" presStyleCnt="5" custLinFactNeighborY="2147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883AAA0-D58B-4588-8613-64CFBB9CE0FF}" type="pres">
      <dgm:prSet presAssocID="{614D2324-5D63-4E9A-9C42-E7ACCF6B8B98}" presName="descendantText" presStyleLbl="alignAcc1" presStyleIdx="2" presStyleCnt="5" custLinFactNeighborY="3452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317F77F-BEA5-42CA-8017-9A1E41415A7B}" type="pres">
      <dgm:prSet presAssocID="{7A38CCD1-7416-418D-8246-CA1B353AD919}" presName="sp" presStyleCnt="0"/>
      <dgm:spPr/>
      <dgm:t>
        <a:bodyPr/>
        <a:lstStyle/>
        <a:p>
          <a:endParaRPr lang="de-DE"/>
        </a:p>
      </dgm:t>
    </dgm:pt>
    <dgm:pt modelId="{02BDFD68-1DEA-4FF4-9838-46E3C3F24074}" type="pres">
      <dgm:prSet presAssocID="{0E517277-7BA1-4B27-A860-144EE83BB6A3}" presName="composite" presStyleCnt="0"/>
      <dgm:spPr/>
      <dgm:t>
        <a:bodyPr/>
        <a:lstStyle/>
        <a:p>
          <a:endParaRPr lang="de-DE"/>
        </a:p>
      </dgm:t>
    </dgm:pt>
    <dgm:pt modelId="{7E89750C-E1C9-433B-9F06-721C3B28D2AA}" type="pres">
      <dgm:prSet presAssocID="{0E517277-7BA1-4B27-A860-144EE83BB6A3}" presName="parentText" presStyleLbl="alignNode1" presStyleIdx="3" presStyleCnt="5" custLinFactNeighborY="1425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2B7DAC-4537-4F7B-983F-7EA2FF889FE4}" type="pres">
      <dgm:prSet presAssocID="{0E517277-7BA1-4B27-A860-144EE83BB6A3}" presName="descendantText" presStyleLbl="alignAcc1" presStyleIdx="3" presStyleCnt="5" custLinFactNeighborX="647" custLinFactNeighborY="291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B5001F-77D5-4E9F-AD35-8380C1F7E96C}" type="pres">
      <dgm:prSet presAssocID="{FE8B4DE3-CD42-46BE-915F-A53C2E8188E5}" presName="sp" presStyleCnt="0"/>
      <dgm:spPr/>
      <dgm:t>
        <a:bodyPr/>
        <a:lstStyle/>
        <a:p>
          <a:endParaRPr lang="de-DE"/>
        </a:p>
      </dgm:t>
    </dgm:pt>
    <dgm:pt modelId="{385486CE-04EE-4F34-9E30-98BD52BE3C51}" type="pres">
      <dgm:prSet presAssocID="{22F515B4-ACA2-4940-94FD-018213F6419F}" presName="composite" presStyleCnt="0"/>
      <dgm:spPr/>
      <dgm:t>
        <a:bodyPr/>
        <a:lstStyle/>
        <a:p>
          <a:endParaRPr lang="de-DE"/>
        </a:p>
      </dgm:t>
    </dgm:pt>
    <dgm:pt modelId="{B2DA63C1-4594-4803-994D-14129EA8C62C}" type="pres">
      <dgm:prSet presAssocID="{22F515B4-ACA2-4940-94FD-018213F6419F}" presName="parentText" presStyleLbl="alignNode1" presStyleIdx="4" presStyleCnt="5" custLinFactNeighborY="42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60B0B4-841A-459B-A4AF-408A24BEC12F}" type="pres">
      <dgm:prSet presAssocID="{22F515B4-ACA2-4940-94FD-018213F6419F}" presName="descendantText" presStyleLbl="alignAcc1" presStyleIdx="4" presStyleCnt="5" custLinFactNeighborY="185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FDA95C1-E94E-45F4-AD22-227B825AB488}" srcId="{955EABA3-11FD-4935-BD42-6877CA636E52}" destId="{4B0C397D-F1B5-4A8A-AAD2-F7C3C6029B7E}" srcOrd="0" destOrd="0" parTransId="{1663D3F2-C290-4B85-9739-5208E6099448}" sibTransId="{F3803E7A-6734-4AAD-A7F0-F95E149D4B6C}"/>
    <dgm:cxn modelId="{C0388524-93D7-45D4-A9A7-544CBA1493F0}" srcId="{4127159B-DCB7-4DD1-928B-11AC713AF405}" destId="{22F515B4-ACA2-4940-94FD-018213F6419F}" srcOrd="4" destOrd="0" parTransId="{C694A2B2-7335-4EDA-B9CF-1CB43364803C}" sibTransId="{46BDCB24-67A2-449A-A6F4-A281C1BE7BA7}"/>
    <dgm:cxn modelId="{F01759A4-C9A4-4B5F-AA58-5896ED5EABA1}" srcId="{4127159B-DCB7-4DD1-928B-11AC713AF405}" destId="{0E517277-7BA1-4B27-A860-144EE83BB6A3}" srcOrd="3" destOrd="0" parTransId="{A1985BB5-11DA-4EF8-8B88-9C5637306A4E}" sibTransId="{FE8B4DE3-CD42-46BE-915F-A53C2E8188E5}"/>
    <dgm:cxn modelId="{ACFE0375-2481-4A4F-8D3E-56294D79C5BC}" srcId="{4127159B-DCB7-4DD1-928B-11AC713AF405}" destId="{614D2324-5D63-4E9A-9C42-E7ACCF6B8B98}" srcOrd="2" destOrd="0" parTransId="{C5676582-2D75-4A5F-8C79-68E5A55B05A4}" sibTransId="{7A38CCD1-7416-418D-8246-CA1B353AD919}"/>
    <dgm:cxn modelId="{BC9D32FE-49EF-4157-9225-50D6834F20EB}" type="presOf" srcId="{97D70735-8842-42EE-A008-E98908035EC7}" destId="{797AE1D3-978E-411C-94A6-1C39B9A67B85}" srcOrd="0" destOrd="0" presId="urn:microsoft.com/office/officeart/2005/8/layout/chevron2"/>
    <dgm:cxn modelId="{D1FFF34B-E04E-49C3-90CD-FEC36DD39DB5}" type="presOf" srcId="{0E517277-7BA1-4B27-A860-144EE83BB6A3}" destId="{7E89750C-E1C9-433B-9F06-721C3B28D2AA}" srcOrd="0" destOrd="0" presId="urn:microsoft.com/office/officeart/2005/8/layout/chevron2"/>
    <dgm:cxn modelId="{93611CA8-02DB-4319-AD70-54AC062E980B}" type="presOf" srcId="{571888E2-1631-4766-B75B-B7A4B003FE2A}" destId="{9883AAA0-D58B-4588-8613-64CFBB9CE0FF}" srcOrd="0" destOrd="0" presId="urn:microsoft.com/office/officeart/2005/8/layout/chevron2"/>
    <dgm:cxn modelId="{3B12546C-94A0-44BF-A2A3-F4C86CAA6D2D}" type="presOf" srcId="{4B0C397D-F1B5-4A8A-AAD2-F7C3C6029B7E}" destId="{F7AB9854-D626-4859-AECC-721A33585B00}" srcOrd="0" destOrd="0" presId="urn:microsoft.com/office/officeart/2005/8/layout/chevron2"/>
    <dgm:cxn modelId="{250AD6E0-1303-4013-B4ED-4F30BDC361B2}" type="presOf" srcId="{54878ACF-66D4-41D3-A75F-67AF65CD2087}" destId="{F7AB9854-D626-4859-AECC-721A33585B00}" srcOrd="0" destOrd="1" presId="urn:microsoft.com/office/officeart/2005/8/layout/chevron2"/>
    <dgm:cxn modelId="{8D5931EE-8CD2-4339-A105-35A5685102CF}" srcId="{4127159B-DCB7-4DD1-928B-11AC713AF405}" destId="{955EABA3-11FD-4935-BD42-6877CA636E52}" srcOrd="0" destOrd="0" parTransId="{5ACA675E-7788-4D13-9C86-0EC45673D991}" sibTransId="{DE813319-B016-420A-8629-E94F95BD13DA}"/>
    <dgm:cxn modelId="{8C61F372-E9A1-4CD7-AA0F-8437A721AD69}" type="presOf" srcId="{614D2324-5D63-4E9A-9C42-E7ACCF6B8B98}" destId="{4F0E5A60-67D0-4611-912A-A876AA38662A}" srcOrd="0" destOrd="0" presId="urn:microsoft.com/office/officeart/2005/8/layout/chevron2"/>
    <dgm:cxn modelId="{2312C6E8-3506-4FF6-AFDD-807FB0F9F1EF}" srcId="{614D2324-5D63-4E9A-9C42-E7ACCF6B8B98}" destId="{571888E2-1631-4766-B75B-B7A4B003FE2A}" srcOrd="0" destOrd="0" parTransId="{3E1D2BD7-3180-4490-B0D1-FA199A18E3DD}" sibTransId="{E9BB79D4-77A2-43B7-A31A-87374360C12A}"/>
    <dgm:cxn modelId="{CE5D6B57-36C2-49DD-846A-690D4E206A04}" srcId="{97D70735-8842-42EE-A008-E98908035EC7}" destId="{5CFF2D52-DE36-49CA-97BF-1F03C5DF6FBF}" srcOrd="0" destOrd="0" parTransId="{D5B1EDE9-F822-498E-A847-5CF874928CC6}" sibTransId="{C8211C26-4A4B-4B9C-8212-5EEAE030C85C}"/>
    <dgm:cxn modelId="{97214E59-77EE-4267-8BAB-4E23F005D626}" type="presOf" srcId="{5CFF2D52-DE36-49CA-97BF-1F03C5DF6FBF}" destId="{9C22B1E0-52C6-4BF3-8166-975145A1EB17}" srcOrd="0" destOrd="0" presId="urn:microsoft.com/office/officeart/2005/8/layout/chevron2"/>
    <dgm:cxn modelId="{501E732A-6476-4AD6-B8E1-49E861568CEC}" type="presOf" srcId="{22F515B4-ACA2-4940-94FD-018213F6419F}" destId="{B2DA63C1-4594-4803-994D-14129EA8C62C}" srcOrd="0" destOrd="0" presId="urn:microsoft.com/office/officeart/2005/8/layout/chevron2"/>
    <dgm:cxn modelId="{03D2566F-54B7-41D2-A1C4-64581416316A}" type="presOf" srcId="{5ECA9794-B4B4-4EB7-BBF5-D139EC291971}" destId="{C860B0B4-841A-459B-A4AF-408A24BEC12F}" srcOrd="0" destOrd="0" presId="urn:microsoft.com/office/officeart/2005/8/layout/chevron2"/>
    <dgm:cxn modelId="{3152B698-518F-4686-B0E2-EA8C0490B621}" srcId="{0E517277-7BA1-4B27-A860-144EE83BB6A3}" destId="{193ED933-DCD8-4C3C-9CEA-7468F7CEC704}" srcOrd="0" destOrd="0" parTransId="{8329273C-E54A-4099-8C0C-982ABD4C6BD2}" sibTransId="{5D990E68-239B-457E-9A97-A142C06C713C}"/>
    <dgm:cxn modelId="{A5C0D96C-F7B9-4B3B-BE90-688E13C244F8}" srcId="{22F515B4-ACA2-4940-94FD-018213F6419F}" destId="{5ECA9794-B4B4-4EB7-BBF5-D139EC291971}" srcOrd="0" destOrd="0" parTransId="{266331CF-11C1-4C04-843D-233E47576DB5}" sibTransId="{CEF6C02F-276C-48F3-9949-4F87271F95B4}"/>
    <dgm:cxn modelId="{D359C77D-8915-4650-9697-26C1FDB3FCBB}" srcId="{4127159B-DCB7-4DD1-928B-11AC713AF405}" destId="{97D70735-8842-42EE-A008-E98908035EC7}" srcOrd="1" destOrd="0" parTransId="{8068EFBD-D089-4B25-8BEC-22215CDE05EE}" sibTransId="{8533A84D-D224-470F-A511-1891DDB397AD}"/>
    <dgm:cxn modelId="{4A8B73FD-BB17-41B1-BFC6-C05690C167E9}" srcId="{955EABA3-11FD-4935-BD42-6877CA636E52}" destId="{54878ACF-66D4-41D3-A75F-67AF65CD2087}" srcOrd="1" destOrd="0" parTransId="{FD58DAC5-51FD-4964-B5C7-0F19BCD36F0C}" sibTransId="{8878C7FC-B907-4B2D-AA85-31A0125CF2CB}"/>
    <dgm:cxn modelId="{F2199ECE-FFA8-42C0-AA8B-9AC3053C51F0}" type="presOf" srcId="{955EABA3-11FD-4935-BD42-6877CA636E52}" destId="{5EA0C64E-06F4-494A-83D5-1E9545754882}" srcOrd="0" destOrd="0" presId="urn:microsoft.com/office/officeart/2005/8/layout/chevron2"/>
    <dgm:cxn modelId="{2595C529-45EB-4334-9449-5971BC44797B}" type="presOf" srcId="{193ED933-DCD8-4C3C-9CEA-7468F7CEC704}" destId="{012B7DAC-4537-4F7B-983F-7EA2FF889FE4}" srcOrd="0" destOrd="0" presId="urn:microsoft.com/office/officeart/2005/8/layout/chevron2"/>
    <dgm:cxn modelId="{01FABB6F-5EB5-4F45-BC41-C3E8E763B110}" type="presOf" srcId="{4127159B-DCB7-4DD1-928B-11AC713AF405}" destId="{02F84994-EEB3-45B7-91C6-21527EAA6745}" srcOrd="0" destOrd="0" presId="urn:microsoft.com/office/officeart/2005/8/layout/chevron2"/>
    <dgm:cxn modelId="{3C30708D-BCCB-41BD-B035-F5572E443709}" type="presParOf" srcId="{02F84994-EEB3-45B7-91C6-21527EAA6745}" destId="{0CED5618-0106-4592-B55C-923D95CEC400}" srcOrd="0" destOrd="0" presId="urn:microsoft.com/office/officeart/2005/8/layout/chevron2"/>
    <dgm:cxn modelId="{69EBBA0A-FA37-40B5-84E2-E9D3DFB467B3}" type="presParOf" srcId="{0CED5618-0106-4592-B55C-923D95CEC400}" destId="{5EA0C64E-06F4-494A-83D5-1E9545754882}" srcOrd="0" destOrd="0" presId="urn:microsoft.com/office/officeart/2005/8/layout/chevron2"/>
    <dgm:cxn modelId="{438559AE-D535-4E7D-9595-AB764F75FCDC}" type="presParOf" srcId="{0CED5618-0106-4592-B55C-923D95CEC400}" destId="{F7AB9854-D626-4859-AECC-721A33585B00}" srcOrd="1" destOrd="0" presId="urn:microsoft.com/office/officeart/2005/8/layout/chevron2"/>
    <dgm:cxn modelId="{06ECA7F7-D950-474C-8508-ACD33393D968}" type="presParOf" srcId="{02F84994-EEB3-45B7-91C6-21527EAA6745}" destId="{88B450D4-2CB3-4D32-B2AE-C392C9BB68D5}" srcOrd="1" destOrd="0" presId="urn:microsoft.com/office/officeart/2005/8/layout/chevron2"/>
    <dgm:cxn modelId="{FD53AFBB-71EA-4BCE-B946-56AF6166BC44}" type="presParOf" srcId="{02F84994-EEB3-45B7-91C6-21527EAA6745}" destId="{644A1E6E-E9B4-4120-9221-C3EDD69D3470}" srcOrd="2" destOrd="0" presId="urn:microsoft.com/office/officeart/2005/8/layout/chevron2"/>
    <dgm:cxn modelId="{AD7CF4D9-D132-4DAC-A32B-D37521FF581C}" type="presParOf" srcId="{644A1E6E-E9B4-4120-9221-C3EDD69D3470}" destId="{797AE1D3-978E-411C-94A6-1C39B9A67B85}" srcOrd="0" destOrd="0" presId="urn:microsoft.com/office/officeart/2005/8/layout/chevron2"/>
    <dgm:cxn modelId="{813E3A00-6533-43F9-93F1-DC6552E5DE64}" type="presParOf" srcId="{644A1E6E-E9B4-4120-9221-C3EDD69D3470}" destId="{9C22B1E0-52C6-4BF3-8166-975145A1EB17}" srcOrd="1" destOrd="0" presId="urn:microsoft.com/office/officeart/2005/8/layout/chevron2"/>
    <dgm:cxn modelId="{1536E0CE-9B23-4361-B131-8A5A7375EBDF}" type="presParOf" srcId="{02F84994-EEB3-45B7-91C6-21527EAA6745}" destId="{F69994EE-EF6C-4177-8B23-5D0F1842308B}" srcOrd="3" destOrd="0" presId="urn:microsoft.com/office/officeart/2005/8/layout/chevron2"/>
    <dgm:cxn modelId="{84F6A253-7962-459A-B1EB-FA485E6D1971}" type="presParOf" srcId="{02F84994-EEB3-45B7-91C6-21527EAA6745}" destId="{A6154B52-5084-49B7-8AE2-74D26B0EEF4D}" srcOrd="4" destOrd="0" presId="urn:microsoft.com/office/officeart/2005/8/layout/chevron2"/>
    <dgm:cxn modelId="{E61A76A9-1B00-42B8-A605-0D59C061D5E0}" type="presParOf" srcId="{A6154B52-5084-49B7-8AE2-74D26B0EEF4D}" destId="{4F0E5A60-67D0-4611-912A-A876AA38662A}" srcOrd="0" destOrd="0" presId="urn:microsoft.com/office/officeart/2005/8/layout/chevron2"/>
    <dgm:cxn modelId="{9F32E5DF-8F23-4EB6-9A3C-6F25C4217EFA}" type="presParOf" srcId="{A6154B52-5084-49B7-8AE2-74D26B0EEF4D}" destId="{9883AAA0-D58B-4588-8613-64CFBB9CE0FF}" srcOrd="1" destOrd="0" presId="urn:microsoft.com/office/officeart/2005/8/layout/chevron2"/>
    <dgm:cxn modelId="{CB7C9E35-8CF1-4CBE-AFB4-C4A029AC15AB}" type="presParOf" srcId="{02F84994-EEB3-45B7-91C6-21527EAA6745}" destId="{6317F77F-BEA5-42CA-8017-9A1E41415A7B}" srcOrd="5" destOrd="0" presId="urn:microsoft.com/office/officeart/2005/8/layout/chevron2"/>
    <dgm:cxn modelId="{062BA4E1-5DB5-48CE-BF50-9F6ACF5D6FB2}" type="presParOf" srcId="{02F84994-EEB3-45B7-91C6-21527EAA6745}" destId="{02BDFD68-1DEA-4FF4-9838-46E3C3F24074}" srcOrd="6" destOrd="0" presId="urn:microsoft.com/office/officeart/2005/8/layout/chevron2"/>
    <dgm:cxn modelId="{F9E78C10-FED6-4122-9C0F-227A9AB81571}" type="presParOf" srcId="{02BDFD68-1DEA-4FF4-9838-46E3C3F24074}" destId="{7E89750C-E1C9-433B-9F06-721C3B28D2AA}" srcOrd="0" destOrd="0" presId="urn:microsoft.com/office/officeart/2005/8/layout/chevron2"/>
    <dgm:cxn modelId="{3AB9B9B3-6D40-4455-9520-8F0D0DB8256B}" type="presParOf" srcId="{02BDFD68-1DEA-4FF4-9838-46E3C3F24074}" destId="{012B7DAC-4537-4F7B-983F-7EA2FF889FE4}" srcOrd="1" destOrd="0" presId="urn:microsoft.com/office/officeart/2005/8/layout/chevron2"/>
    <dgm:cxn modelId="{3C1F433B-885A-4235-AF8C-5375D3CD0D66}" type="presParOf" srcId="{02F84994-EEB3-45B7-91C6-21527EAA6745}" destId="{19B5001F-77D5-4E9F-AD35-8380C1F7E96C}" srcOrd="7" destOrd="0" presId="urn:microsoft.com/office/officeart/2005/8/layout/chevron2"/>
    <dgm:cxn modelId="{8A92A910-411B-4945-9575-A29ED18410E6}" type="presParOf" srcId="{02F84994-EEB3-45B7-91C6-21527EAA6745}" destId="{385486CE-04EE-4F34-9E30-98BD52BE3C51}" srcOrd="8" destOrd="0" presId="urn:microsoft.com/office/officeart/2005/8/layout/chevron2"/>
    <dgm:cxn modelId="{158EEDA8-2C02-4531-B006-17B57038CC7B}" type="presParOf" srcId="{385486CE-04EE-4F34-9E30-98BD52BE3C51}" destId="{B2DA63C1-4594-4803-994D-14129EA8C62C}" srcOrd="0" destOrd="0" presId="urn:microsoft.com/office/officeart/2005/8/layout/chevron2"/>
    <dgm:cxn modelId="{36B502FB-564C-4D83-AA98-288766AEBB4D}" type="presParOf" srcId="{385486CE-04EE-4F34-9E30-98BD52BE3C51}" destId="{C860B0B4-841A-459B-A4AF-408A24BEC1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0C64E-06F4-494A-83D5-1E9545754882}">
      <dsp:nvSpPr>
        <dsp:cNvPr id="0" name=""/>
        <dsp:cNvSpPr/>
      </dsp:nvSpPr>
      <dsp:spPr>
        <a:xfrm rot="5400000">
          <a:off x="-171193" y="586381"/>
          <a:ext cx="1141287" cy="798901"/>
        </a:xfrm>
        <a:prstGeom prst="chevron">
          <a:avLst/>
        </a:prstGeom>
        <a:solidFill>
          <a:srgbClr val="0045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Analysis</a:t>
          </a:r>
          <a:endParaRPr lang="de-DE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-5400000">
        <a:off x="1" y="814639"/>
        <a:ext cx="798901" cy="342386"/>
      </dsp:txXfrm>
    </dsp:sp>
    <dsp:sp modelId="{F7AB9854-D626-4859-AECC-721A33585B00}">
      <dsp:nvSpPr>
        <dsp:cNvPr id="0" name=""/>
        <dsp:cNvSpPr/>
      </dsp:nvSpPr>
      <dsp:spPr>
        <a:xfrm rot="5400000">
          <a:off x="4211903" y="-2986795"/>
          <a:ext cx="741837" cy="756784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Periodic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analyses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by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National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Regulatory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Authorities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(NRAs)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of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market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development</a:t>
          </a:r>
          <a:endParaRPr lang="de-DE" sz="1200" kern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Periodic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analysis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also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to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review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achievements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against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commitments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and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proposals</a:t>
          </a:r>
          <a:endParaRPr lang="de-DE" sz="1200" kern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798902" y="462419"/>
        <a:ext cx="7531628" cy="669411"/>
      </dsp:txXfrm>
    </dsp:sp>
    <dsp:sp modelId="{797AE1D3-978E-411C-94A6-1C39B9A67B85}">
      <dsp:nvSpPr>
        <dsp:cNvPr id="0" name=""/>
        <dsp:cNvSpPr/>
      </dsp:nvSpPr>
      <dsp:spPr>
        <a:xfrm rot="5400000">
          <a:off x="-171193" y="1528936"/>
          <a:ext cx="1141287" cy="798901"/>
        </a:xfrm>
        <a:prstGeom prst="chevron">
          <a:avLst/>
        </a:prstGeom>
        <a:solidFill>
          <a:srgbClr val="0045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Assess-ment</a:t>
          </a:r>
          <a:endParaRPr lang="de-DE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-5400000">
        <a:off x="1" y="1757194"/>
        <a:ext cx="798901" cy="342386"/>
      </dsp:txXfrm>
    </dsp:sp>
    <dsp:sp modelId="{9C22B1E0-52C6-4BF3-8166-975145A1EB17}">
      <dsp:nvSpPr>
        <dsp:cNvPr id="0" name=""/>
        <dsp:cNvSpPr/>
      </dsp:nvSpPr>
      <dsp:spPr>
        <a:xfrm rot="5400000">
          <a:off x="4211903" y="-2044813"/>
          <a:ext cx="741837" cy="756784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Criteria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not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met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: NRAs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assess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whether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natural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evolution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is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sufficient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to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meet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criteria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within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3-year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period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or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more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active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intervention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is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required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(incl. Network Code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implementation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)</a:t>
          </a:r>
          <a:endParaRPr lang="de-DE" sz="1200" kern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798902" y="1404401"/>
        <a:ext cx="7531628" cy="669411"/>
      </dsp:txXfrm>
    </dsp:sp>
    <dsp:sp modelId="{4F0E5A60-67D0-4611-912A-A876AA38662A}">
      <dsp:nvSpPr>
        <dsp:cNvPr id="0" name=""/>
        <dsp:cNvSpPr/>
      </dsp:nvSpPr>
      <dsp:spPr>
        <a:xfrm rot="5400000">
          <a:off x="-171193" y="2471479"/>
          <a:ext cx="1141287" cy="798901"/>
        </a:xfrm>
        <a:prstGeom prst="chevron">
          <a:avLst/>
        </a:prstGeom>
        <a:solidFill>
          <a:srgbClr val="0045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Plan</a:t>
          </a:r>
          <a:endParaRPr lang="de-DE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-5400000">
        <a:off x="1" y="2699737"/>
        <a:ext cx="798901" cy="342386"/>
      </dsp:txXfrm>
    </dsp:sp>
    <dsp:sp modelId="{9883AAA0-D58B-4588-8613-64CFBB9CE0FF}">
      <dsp:nvSpPr>
        <dsp:cNvPr id="0" name=""/>
        <dsp:cNvSpPr/>
      </dsp:nvSpPr>
      <dsp:spPr>
        <a:xfrm rot="5400000">
          <a:off x="4211903" y="-1101702"/>
          <a:ext cx="741837" cy="756784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Where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more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active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intervention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required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: NRAs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propose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–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based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on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assessment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– a plan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to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achieve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target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criteria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(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with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Member States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and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stakeholder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involvement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,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consultation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,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Cost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Benefit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Analysis-CBA )</a:t>
          </a:r>
          <a:endParaRPr lang="de-DE" sz="1200" kern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798902" y="2347512"/>
        <a:ext cx="7531628" cy="669411"/>
      </dsp:txXfrm>
    </dsp:sp>
    <dsp:sp modelId="{7E89750C-E1C9-433B-9F06-721C3B28D2AA}">
      <dsp:nvSpPr>
        <dsp:cNvPr id="0" name=""/>
        <dsp:cNvSpPr/>
      </dsp:nvSpPr>
      <dsp:spPr>
        <a:xfrm rot="5400000">
          <a:off x="-171193" y="3414021"/>
          <a:ext cx="1141287" cy="798901"/>
        </a:xfrm>
        <a:prstGeom prst="chevron">
          <a:avLst/>
        </a:prstGeom>
        <a:solidFill>
          <a:srgbClr val="0045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 smtClean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Market integration tools</a:t>
          </a:r>
          <a:endParaRPr lang="de-DE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-5400000">
        <a:off x="1" y="3642279"/>
        <a:ext cx="798901" cy="342386"/>
      </dsp:txXfrm>
    </dsp:sp>
    <dsp:sp modelId="{012B7DAC-4537-4F7B-983F-7EA2FF889FE4}">
      <dsp:nvSpPr>
        <dsp:cNvPr id="0" name=""/>
        <dsp:cNvSpPr/>
      </dsp:nvSpPr>
      <dsp:spPr>
        <a:xfrm rot="5400000">
          <a:off x="4211708" y="-116192"/>
          <a:ext cx="742227" cy="756784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Where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market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integration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is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considered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the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preferred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option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: GTM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market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integration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tools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(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detailed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CBA)</a:t>
          </a:r>
          <a:endParaRPr lang="de-DE" sz="1200" kern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798902" y="3332847"/>
        <a:ext cx="7531608" cy="669761"/>
      </dsp:txXfrm>
    </dsp:sp>
    <dsp:sp modelId="{B2DA63C1-4594-4803-994D-14129EA8C62C}">
      <dsp:nvSpPr>
        <dsp:cNvPr id="0" name=""/>
        <dsp:cNvSpPr/>
      </dsp:nvSpPr>
      <dsp:spPr>
        <a:xfrm rot="5400000">
          <a:off x="-171193" y="4280954"/>
          <a:ext cx="1141287" cy="798901"/>
        </a:xfrm>
        <a:prstGeom prst="chevron">
          <a:avLst/>
        </a:prstGeom>
        <a:solidFill>
          <a:srgbClr val="0045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 smtClean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Surrogate measures</a:t>
          </a:r>
          <a:endParaRPr lang="de-DE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-5400000">
        <a:off x="1" y="4509212"/>
        <a:ext cx="798901" cy="342386"/>
      </dsp:txXfrm>
    </dsp:sp>
    <dsp:sp modelId="{C860B0B4-841A-459B-A4AF-408A24BEC12F}">
      <dsp:nvSpPr>
        <dsp:cNvPr id="0" name=""/>
        <dsp:cNvSpPr/>
      </dsp:nvSpPr>
      <dsp:spPr>
        <a:xfrm rot="5400000">
          <a:off x="4211903" y="705697"/>
          <a:ext cx="741837" cy="756784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45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Where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none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of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these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market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integration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options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deliver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a positive CBA: NRAs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to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propose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equivalent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surrogate</a:t>
          </a:r>
          <a:r>
            <a:rPr lang="de-DE" sz="1200" kern="1200" dirty="0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 </a:t>
          </a:r>
          <a:r>
            <a:rPr lang="de-DE" sz="1200" kern="1200" dirty="0" err="1" smtClean="0">
              <a:solidFill>
                <a:srgbClr val="00457D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 pitchFamily="-108" charset="-128"/>
              <a:cs typeface="+mn-cs"/>
            </a:rPr>
            <a:t>measures</a:t>
          </a:r>
          <a:endParaRPr lang="de-DE" sz="1200" kern="1200" dirty="0">
            <a:solidFill>
              <a:srgbClr val="00457D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798902" y="4154912"/>
        <a:ext cx="7531628" cy="669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7D2DEF0-6057-42C3-A68D-80B3896F704C}" type="datetimeFigureOut">
              <a:rPr lang="de-DE"/>
              <a:pPr>
                <a:defRPr/>
              </a:pPr>
              <a:t>16.11.2015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F7C6980-C659-49CD-9549-42513AF43B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705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C528D86-AC3B-4358-9355-37FB497A08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272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el_gas_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300" b="1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1558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AF1F4-08FC-4BF8-B018-68E252DE6F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269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A8195-6135-4BED-9449-B83EBC3840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3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DA92D-04CC-4734-B8B3-07C7AE942D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1260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8C7F-C66F-47F7-8453-E3AA1D7756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626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B548E-8A59-4FAE-B791-034FA57409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9537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04FBE-6DCD-44DE-8D79-83AA68E628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0684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D6247-76CF-4B31-8330-FB11C5ECA7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1863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C15C4-35A5-4EF1-8A1E-F7D068A403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2296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0AC5-666C-47DA-9B8F-32F02CDD74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2811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3CCF5-9400-4C14-BC62-A741E93D4B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034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86687-BCEF-4555-A441-4DAADF8D10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382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  <a:endParaRPr lang="de-AT" altLang="de-DE" noProof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  <a:endParaRPr lang="de-AT" altLang="de-DE" noProof="0" smtClean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1200"/>
            </a:lvl1pPr>
          </a:lstStyle>
          <a:p>
            <a:r>
              <a:rPr lang="de-DE" altLang="de-DE" smtClean="0"/>
              <a:t>20131126, Berlin</a:t>
            </a:r>
            <a:endParaRPr lang="de-DE" alt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600"/>
            </a:lvl1pPr>
          </a:lstStyle>
          <a:p>
            <a:fld id="{C4113303-3A3D-4027-88AF-9CED0C3E97E1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38919" name="Picture 7" descr="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Bild 7" descr="ALLGEMEIN_n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620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2A035F-EEF4-48FA-BB8E-EAF47844B36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70698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11AFD4-C259-4E8B-A26B-82D4BDBDE51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45886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5AA3C5-282A-400D-AE5B-C630253703E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64076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886A46-421E-47AC-8684-31D1BABCEE4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574780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99FC43-13D5-481D-849D-A7DD389F6F68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53314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4A4B95-C9FF-42BB-B1C5-C41C2BA1E38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38457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3BB740-173F-454C-906A-2982352EFB3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1324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331833-11AD-482F-B805-64A72A3DCCB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13320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23CBDD-9F44-4CE9-899E-71810B7119C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1898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930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B57999-4F93-44EF-9D05-513F7F901144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68011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tel_gas_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300" b="1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C9D0BF1-D833-459C-9996-0230ECE02135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4106" name="Picture 10" descr="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759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9365F-B9D2-4668-A3CB-3DB95270DFD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829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17B84-3899-4323-B90D-B74E049D0C2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136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F51EF-2E13-49E8-BDCE-22DD615BAAD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463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9B834-820B-484E-960A-B9843F51941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969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5AE16-094F-4EBF-8EAA-CED67DA7596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241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5741D-1D6E-4B6F-80BF-1B54A338BC1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353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863D9-7765-429F-9A37-DE2E6ABC48B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888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8700A-5499-4739-8876-5869BA8C01D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44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D6BD-77F6-4628-8554-007686F4A8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99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B9089-0203-456A-AD29-A3A4D4EA2E8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507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FC155-7E90-46B9-AE73-A1F0C30C952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26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81DB0-B01E-46F2-89EE-A1511251A1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005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E9E53-F928-4DDD-96DA-8BDB4C93D2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23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7" descr="ALLGEMEIN_n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AT" noProof="0" smtClean="0"/>
              <a:t>Titelmasterformat durch Klicken bearbeiten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AT" noProof="0" smtClean="0"/>
              <a:t>Formatvorlage des Untertitelmasters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r>
              <a:rPr lang="de-DE"/>
              <a:t>Fusszeile (Ergänzung des Textes über Master möglich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3EBFFCD0-F03B-4BEB-93D5-9A3A69A116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60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A452-9376-4727-89AE-04C02EEC5A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042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628F-C8B6-4D09-A46D-A8F6124641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995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91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20130131, Vienna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European Gas Conference</a:t>
            </a: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B7B501D-D662-43FA-BC20-FE3F71ADE7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468313" y="1484313"/>
            <a:ext cx="820737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2" name="Picture 10" descr="Logo_rg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29" r:id="rId5"/>
    <p:sldLayoutId id="2147483730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635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Textmasterformate durch Klicken bearbeiten</a:t>
            </a:r>
          </a:p>
          <a:p>
            <a:pPr lvl="1"/>
            <a:r>
              <a:rPr lang="en-US" altLang="de-DE" smtClean="0"/>
              <a:t>Zweite Ebene</a:t>
            </a:r>
          </a:p>
          <a:p>
            <a:pPr lvl="2"/>
            <a:r>
              <a:rPr lang="en-US" altLang="de-DE" smtClean="0"/>
              <a:t>Dritte Ebene</a:t>
            </a:r>
          </a:p>
          <a:p>
            <a:pPr lvl="3"/>
            <a:r>
              <a:rPr lang="en-US" altLang="de-DE" smtClean="0"/>
              <a:t>Vierte Ebene</a:t>
            </a:r>
          </a:p>
          <a:p>
            <a:pPr lvl="4"/>
            <a:r>
              <a:rPr lang="en-US" alt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E13263EF-60EE-4C9B-AD62-909E3C038A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" name="Picture 11" descr="Logo_rg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32" name="Line 13"/>
          <p:cNvSpPr>
            <a:spLocks noChangeShapeType="1"/>
          </p:cNvSpPr>
          <p:nvPr/>
        </p:nvSpPr>
        <p:spPr bwMode="auto">
          <a:xfrm>
            <a:off x="468313" y="1341438"/>
            <a:ext cx="8280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1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635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66"/>
                </a:solidFill>
              </a:defRPr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66"/>
                </a:solidFill>
              </a:defRPr>
            </a:lvl1pPr>
          </a:lstStyle>
          <a:p>
            <a:fld id="{977B805E-9167-4E06-B257-8AB38CA3F4CE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35" name="Picture 11" descr="Logo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66"/>
                </a:solidFill>
              </a:defRPr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468313" y="1341438"/>
            <a:ext cx="8280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0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912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66"/>
                </a:solidFill>
              </a:defRPr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66"/>
                </a:solidFill>
              </a:defRPr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66"/>
                </a:solidFill>
              </a:defRPr>
            </a:lvl1pPr>
          </a:lstStyle>
          <a:p>
            <a:fld id="{BEB657FB-4E0C-4575-A4C1-279AEF0C8AD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468313" y="1484313"/>
            <a:ext cx="820737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pic>
        <p:nvPicPr>
          <p:cNvPr id="3082" name="Picture 10" descr="Logo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5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Bild 4" descr="start_eng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D0788E-BBAF-4C19-BE37-F5FA0703D71E}" type="slidenum">
              <a:rPr lang="de-DE" smtClean="0">
                <a:solidFill>
                  <a:srgbClr val="000066"/>
                </a:solidFill>
              </a:rPr>
              <a:pPr eaLnBrk="1" hangingPunct="1"/>
              <a:t>10</a:t>
            </a:fld>
            <a:endParaRPr lang="de-DE" smtClean="0">
              <a:solidFill>
                <a:srgbClr val="000066"/>
              </a:solidFill>
            </a:endParaRPr>
          </a:p>
        </p:txBody>
      </p:sp>
      <p:sp>
        <p:nvSpPr>
          <p:cNvPr id="39939" name="Titel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39940" name="Untertitel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defTabSz="457200" eaLnBrk="1" hangingPunct="1">
              <a:buFontTx/>
              <a:buNone/>
            </a:pPr>
            <a:endParaRPr lang="en-US" sz="2300" b="1" smtClean="0">
              <a:solidFill>
                <a:srgbClr val="898989"/>
              </a:solidFill>
            </a:endParaRPr>
          </a:p>
        </p:txBody>
      </p:sp>
      <p:pic>
        <p:nvPicPr>
          <p:cNvPr id="39941" name="Bild 4" descr="start_eng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55576" y="4052888"/>
            <a:ext cx="7848872" cy="25447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 smtClean="0"/>
              <a:t>Self-evaluation </a:t>
            </a:r>
            <a:r>
              <a:rPr lang="en-US" sz="2600" dirty="0"/>
              <a:t>template for </a:t>
            </a:r>
            <a:r>
              <a:rPr lang="en-US" sz="2600" dirty="0" smtClean="0"/>
              <a:t>GTM</a:t>
            </a:r>
            <a:endParaRPr lang="en-US" sz="2000" b="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b="0" dirty="0" smtClean="0"/>
              <a:t>Alessandro Ischia, </a:t>
            </a:r>
            <a:r>
              <a:rPr lang="en-US" sz="2000" b="0" dirty="0"/>
              <a:t>E-Control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2800" dirty="0"/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en-GB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Self-evaluation by NRAs</a:t>
            </a:r>
          </a:p>
          <a:p>
            <a:pPr lvl="1"/>
            <a:r>
              <a:rPr lang="en-US" sz="2000" dirty="0"/>
              <a:t>A technical assessment - to be performed in each Member State - of the market situation based on the indicative criteria </a:t>
            </a:r>
            <a:r>
              <a:rPr lang="en-US" sz="2000" dirty="0" smtClean="0"/>
              <a:t>(metrics)</a:t>
            </a:r>
            <a:endParaRPr lang="en-US" sz="2000" dirty="0"/>
          </a:p>
          <a:p>
            <a:pPr lvl="1"/>
            <a:r>
              <a:rPr lang="en-US" sz="2000" dirty="0"/>
              <a:t>GTM invites regulators to perform such analysis on a regular basis – at least once every 3 years – with the involvement of relevant national authorities and </a:t>
            </a:r>
            <a:r>
              <a:rPr lang="en-US" sz="2000" dirty="0" smtClean="0"/>
              <a:t>stakeholders</a:t>
            </a:r>
            <a:endParaRPr lang="en-US" sz="2000" dirty="0"/>
          </a:p>
          <a:p>
            <a:pPr lvl="1"/>
            <a:r>
              <a:rPr lang="en-US" sz="2000" dirty="0"/>
              <a:t>Key question to be answered: </a:t>
            </a:r>
            <a:r>
              <a:rPr lang="en-US" sz="2000" dirty="0" smtClean="0"/>
              <a:t>Can it be expected that the </a:t>
            </a:r>
            <a:r>
              <a:rPr lang="en-US" sz="2000" dirty="0"/>
              <a:t>natural evolution of the market </a:t>
            </a:r>
            <a:r>
              <a:rPr lang="en-US" sz="2000" dirty="0" smtClean="0"/>
              <a:t>will lead to meeting </a:t>
            </a:r>
            <a:r>
              <a:rPr lang="en-US" sz="2000" dirty="0"/>
              <a:t>the </a:t>
            </a:r>
            <a:r>
              <a:rPr lang="en-US" sz="2000" dirty="0" smtClean="0"/>
              <a:t>criteria by 2017? 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3</a:t>
            </a:fld>
            <a:endParaRPr lang="fr-FR" dirty="0"/>
          </a:p>
        </p:txBody>
      </p:sp>
      <p:graphicFrame>
        <p:nvGraphicFramePr>
          <p:cNvPr id="6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815840"/>
              </p:ext>
            </p:extLst>
          </p:nvPr>
        </p:nvGraphicFramePr>
        <p:xfrm>
          <a:off x="844461" y="4756183"/>
          <a:ext cx="3796582" cy="1898289"/>
        </p:xfrm>
        <a:graphic>
          <a:graphicData uri="http://schemas.openxmlformats.org/drawingml/2006/table">
            <a:tbl>
              <a:tblPr firstRow="1" bandRow="1"/>
              <a:tblGrid>
                <a:gridCol w="3796582"/>
              </a:tblGrid>
              <a:tr h="504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 Participant Needs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83" marR="64283" marT="32138" marB="3213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</a:tr>
              <a:tr h="3604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Order book volume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93" marR="64293" marT="32143" marB="321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341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Bid offer spread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93" marR="64293" marT="32143" marB="321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  <a:tr h="3604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Order book price sensitivity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93" marR="64293" marT="32143" marB="321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331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trades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93" marR="64293" marT="32143" marB="321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457526"/>
              </p:ext>
            </p:extLst>
          </p:nvPr>
        </p:nvGraphicFramePr>
        <p:xfrm>
          <a:off x="4641758" y="4755941"/>
          <a:ext cx="3746666" cy="1913419"/>
        </p:xfrm>
        <a:graphic>
          <a:graphicData uri="http://schemas.openxmlformats.org/drawingml/2006/table">
            <a:tbl>
              <a:tblPr firstRow="1" bandRow="1"/>
              <a:tblGrid>
                <a:gridCol w="3746666"/>
              </a:tblGrid>
              <a:tr h="492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 Health – Competition,</a:t>
                      </a:r>
                    </a:p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Security of Supply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83" marR="64283" marT="32129" marB="321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</a:tr>
              <a:tr h="250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Herfindahl-Hirshmann</a:t>
                      </a: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Index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212" marR="4821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279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Different supply </a:t>
                      </a: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sources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212" marR="4821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  <a:tr h="2670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Residual Supply Index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212" marR="4821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2957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 concentration for bid and offer activities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83" marR="64283" marT="32129" marB="321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  <a:tr h="3282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 concentration for trading activities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83" marR="64283" marT="32129" marB="321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844461" y="4472751"/>
            <a:ext cx="7543963" cy="28132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42915" eaLnBrk="1" hangingPunct="1">
              <a:defRPr/>
            </a:pPr>
            <a:r>
              <a:rPr lang="en-GB" altLang="en-US" sz="1400" b="1" dirty="0">
                <a:solidFill>
                  <a:schemeClr val="dk1"/>
                </a:solidFill>
                <a:latin typeface="+mn-lt"/>
                <a:cs typeface="+mn-cs"/>
              </a:rPr>
              <a:t>GTM metrics: Informing the ‘Evaluation’</a:t>
            </a:r>
          </a:p>
        </p:txBody>
      </p:sp>
      <p:sp>
        <p:nvSpPr>
          <p:cNvPr id="5" name="Rectangle 59"/>
          <p:cNvSpPr/>
          <p:nvPr/>
        </p:nvSpPr>
        <p:spPr>
          <a:xfrm>
            <a:off x="844461" y="4472751"/>
            <a:ext cx="7543963" cy="2181721"/>
          </a:xfrm>
          <a:prstGeom prst="rect">
            <a:avLst/>
          </a:prstGeom>
          <a:noFill/>
          <a:ln w="254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lIns="64291" tIns="32146" rIns="64291" bIns="32146" anchor="ctr"/>
          <a:lstStyle/>
          <a:p>
            <a:pPr algn="ctr" defTabSz="642915">
              <a:defRPr/>
            </a:pPr>
            <a:endParaRPr lang="en-US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r>
              <a:rPr lang="en-US" b="1" kern="0" dirty="0"/>
              <a:t>Process of implementing the GTM</a:t>
            </a:r>
          </a:p>
        </p:txBody>
      </p:sp>
    </p:spTree>
    <p:extLst>
      <p:ext uri="{BB962C8B-B14F-4D97-AF65-F5344CB8AC3E}">
        <p14:creationId xmlns:p14="http://schemas.microsoft.com/office/powerpoint/2010/main" val="381008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4</a:t>
            </a:fld>
            <a:endParaRPr lang="fr-FR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r>
              <a:rPr lang="en-US" b="1" kern="0" dirty="0"/>
              <a:t>Self-evaluation process</a:t>
            </a:r>
          </a:p>
        </p:txBody>
      </p:sp>
      <p:graphicFrame>
        <p:nvGraphicFramePr>
          <p:cNvPr id="9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694971"/>
              </p:ext>
            </p:extLst>
          </p:nvPr>
        </p:nvGraphicFramePr>
        <p:xfrm>
          <a:off x="457200" y="1417638"/>
          <a:ext cx="8366743" cy="5251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74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ACER will include the metric calculation results (biannually) for each market in the Market Monitoring Report (MMR) as soon as (REMIT) data is available</a:t>
            </a:r>
          </a:p>
          <a:p>
            <a:pPr lvl="1"/>
            <a:r>
              <a:rPr lang="en-US" sz="1800" dirty="0"/>
              <a:t>October 2015: market places data </a:t>
            </a:r>
          </a:p>
          <a:p>
            <a:pPr lvl="1"/>
            <a:r>
              <a:rPr lang="en-US" sz="1800" dirty="0"/>
              <a:t>April 2016: OTC data</a:t>
            </a:r>
          </a:p>
          <a:p>
            <a:pPr lvl="1"/>
            <a:r>
              <a:rPr lang="en-US" sz="1800" dirty="0"/>
              <a:t>Probably first covered in MMR </a:t>
            </a:r>
            <a:r>
              <a:rPr lang="en-US" sz="1800" dirty="0" smtClean="0"/>
              <a:t>2016</a:t>
            </a:r>
            <a:br>
              <a:rPr lang="en-US" sz="1800" dirty="0" smtClean="0"/>
            </a:br>
            <a:r>
              <a:rPr lang="en-US" sz="1800" dirty="0" smtClean="0"/>
              <a:t>(published </a:t>
            </a:r>
            <a:r>
              <a:rPr lang="en-US" sz="1800" dirty="0"/>
              <a:t>2017</a:t>
            </a:r>
            <a:r>
              <a:rPr lang="en-US" sz="1800" dirty="0" smtClean="0"/>
              <a:t>)</a:t>
            </a:r>
          </a:p>
          <a:p>
            <a:pPr marL="457106" lvl="1" indent="0">
              <a:buNone/>
            </a:pPr>
            <a:endParaRPr lang="en-US" sz="1800" dirty="0"/>
          </a:p>
          <a:p>
            <a:r>
              <a:rPr lang="en-US" sz="2000" dirty="0"/>
              <a:t>NRAs to carry out self-evaluation on the </a:t>
            </a:r>
            <a:r>
              <a:rPr lang="en-US" sz="2000" dirty="0" smtClean="0"/>
              <a:t>basis</a:t>
            </a:r>
            <a:br>
              <a:rPr lang="en-US" sz="2000" dirty="0" smtClean="0"/>
            </a:br>
            <a:r>
              <a:rPr lang="en-US" sz="2000" dirty="0" smtClean="0"/>
              <a:t>of </a:t>
            </a:r>
            <a:r>
              <a:rPr lang="en-US" sz="2000" dirty="0"/>
              <a:t>the </a:t>
            </a:r>
            <a:r>
              <a:rPr lang="en-US" sz="2000" dirty="0" smtClean="0"/>
              <a:t>MMR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ACER </a:t>
            </a:r>
            <a:r>
              <a:rPr lang="en-US" sz="2000" dirty="0"/>
              <a:t>to summarize and evaluate the </a:t>
            </a:r>
            <a:r>
              <a:rPr lang="en-US" sz="2000" dirty="0" smtClean="0"/>
              <a:t>results</a:t>
            </a:r>
            <a:br>
              <a:rPr lang="en-US" sz="2000" dirty="0" smtClean="0"/>
            </a:br>
            <a:r>
              <a:rPr lang="en-US" sz="2000" dirty="0" smtClean="0"/>
              <a:t>of </a:t>
            </a:r>
            <a:r>
              <a:rPr lang="en-US" sz="2000" dirty="0"/>
              <a:t>the self-evaluation and the proposed measures</a:t>
            </a:r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5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56" y="2821433"/>
            <a:ext cx="2129876" cy="3014973"/>
          </a:xfrm>
          <a:prstGeom prst="rect">
            <a:avLst/>
          </a:prstGeom>
          <a:noFill/>
          <a:ln w="9525">
            <a:solidFill>
              <a:schemeClr val="accent2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r>
              <a:rPr lang="en-US" b="1" kern="0" dirty="0"/>
              <a:t>GTM implementation – MMR </a:t>
            </a:r>
          </a:p>
        </p:txBody>
      </p:sp>
    </p:spTree>
    <p:extLst>
      <p:ext uri="{BB962C8B-B14F-4D97-AF65-F5344CB8AC3E}">
        <p14:creationId xmlns:p14="http://schemas.microsoft.com/office/powerpoint/2010/main" val="395979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GTM implementation – template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ACER supports the GTM implementation and has developed a template to facilitate NRAs’ self-evaluation </a:t>
            </a:r>
            <a:r>
              <a:rPr lang="en-US" sz="1800" dirty="0" smtClean="0"/>
              <a:t>work</a:t>
            </a:r>
            <a:endParaRPr lang="en-US" sz="1800" dirty="0"/>
          </a:p>
          <a:p>
            <a:r>
              <a:rPr lang="en-US" sz="1800" dirty="0"/>
              <a:t>Self-evaluation in two phases</a:t>
            </a:r>
          </a:p>
          <a:p>
            <a:pPr lvl="1"/>
            <a:r>
              <a:rPr lang="en-US" sz="1600" dirty="0"/>
              <a:t>Phase 1:</a:t>
            </a:r>
          </a:p>
          <a:p>
            <a:pPr lvl="2"/>
            <a:r>
              <a:rPr lang="en-US" sz="1600" dirty="0"/>
              <a:t>Assessment of the current state of wholesale market functioning based on GTM metrics</a:t>
            </a:r>
          </a:p>
          <a:p>
            <a:pPr lvl="2"/>
            <a:r>
              <a:rPr lang="en-US" sz="1600" dirty="0"/>
              <a:t>Identification and description of the key drivers towards improved wholesale market functioning</a:t>
            </a:r>
          </a:p>
          <a:p>
            <a:pPr lvl="2"/>
            <a:r>
              <a:rPr lang="en-US" sz="1600" dirty="0"/>
              <a:t>Expected state of wholesale market functioning in 2017</a:t>
            </a:r>
          </a:p>
          <a:p>
            <a:pPr lvl="2"/>
            <a:r>
              <a:rPr lang="en-US" sz="1600" dirty="0" smtClean="0"/>
              <a:t>Consultation</a:t>
            </a:r>
            <a:endParaRPr lang="en-US" sz="1600" dirty="0"/>
          </a:p>
          <a:p>
            <a:pPr lvl="1"/>
            <a:r>
              <a:rPr lang="en-US" sz="1600" dirty="0"/>
              <a:t>Phase 2:</a:t>
            </a:r>
          </a:p>
          <a:p>
            <a:pPr lvl="2"/>
            <a:r>
              <a:rPr lang="en-US" sz="1600" dirty="0"/>
              <a:t>Identification and description of potential structural market reforms</a:t>
            </a:r>
          </a:p>
          <a:p>
            <a:pPr lvl="2"/>
            <a:r>
              <a:rPr lang="en-US" sz="1600" dirty="0" smtClean="0"/>
              <a:t>Consultation</a:t>
            </a:r>
            <a:endParaRPr lang="en-US" sz="1600" dirty="0"/>
          </a:p>
          <a:p>
            <a:r>
              <a:rPr lang="en-US" sz="1800" dirty="0" smtClean="0"/>
              <a:t>Key success factors</a:t>
            </a:r>
          </a:p>
          <a:p>
            <a:pPr lvl="1"/>
            <a:r>
              <a:rPr lang="en-US" sz="1600" dirty="0" smtClean="0"/>
              <a:t>NRAs’ commitment to carry out the self evaluation</a:t>
            </a:r>
          </a:p>
          <a:p>
            <a:pPr lvl="1"/>
            <a:r>
              <a:rPr lang="en-US" sz="1600" dirty="0" smtClean="0"/>
              <a:t>NRAs’ commitment to pursue measures to improve </a:t>
            </a:r>
            <a:r>
              <a:rPr lang="en-US" sz="1600" dirty="0"/>
              <a:t>wholesale market functioning based on GTM </a:t>
            </a:r>
            <a:r>
              <a:rPr lang="en-US" sz="1600" dirty="0" smtClean="0"/>
              <a:t>metrics (MMR will show NRA’s performance over time)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0D33-A76D-4554-83C3-3FE932C967D8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941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Grafik 1" descr="http://www.gasconnect.at/de/Das-Netz/Projekte/~/media/44B838550B4546CA9055785378E53F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48756"/>
            <a:ext cx="57435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70080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ea typeface="ＭＳ Ｐゴシック" pitchFamily="34" charset="-128"/>
              </a:rPr>
              <a:t>Objective: close integration of Czech and Austrian gas markets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ea typeface="ＭＳ Ｐゴシック" pitchFamily="34" charset="-128"/>
              </a:rPr>
              <a:t>Market survey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in Q2 2015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indicated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preference for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market integration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as compared to a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classical market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connection (i.e. new IP)</a:t>
            </a:r>
          </a:p>
        </p:txBody>
      </p:sp>
      <p:sp>
        <p:nvSpPr>
          <p:cNvPr id="6" name="Foliennummernplatzhalter 5"/>
          <p:cNvSpPr txBox="1">
            <a:spLocks/>
          </p:cNvSpPr>
          <p:nvPr/>
        </p:nvSpPr>
        <p:spPr bwMode="auto">
          <a:xfrm>
            <a:off x="67119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5FA483E-AB2C-4530-A9CF-F4A1F6A7B4E6}" type="slidenum">
              <a:rPr lang="de-DE" altLang="de-DE" sz="1400">
                <a:solidFill>
                  <a:srgbClr val="000000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altLang="de-DE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r>
              <a:rPr lang="en-US" b="1" kern="0" dirty="0"/>
              <a:t>Czech-Austrian market integration</a:t>
            </a:r>
          </a:p>
        </p:txBody>
      </p:sp>
    </p:spTree>
    <p:extLst>
      <p:ext uri="{BB962C8B-B14F-4D97-AF65-F5344CB8AC3E}">
        <p14:creationId xmlns:p14="http://schemas.microsoft.com/office/powerpoint/2010/main" val="2185182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711350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 smtClean="0">
                <a:ea typeface="ＭＳ Ｐゴシック" pitchFamily="34" charset="-128"/>
              </a:rPr>
              <a:t>Joint working group between the involved NRAs (ERÚ and E-Control) and the TSOs (Net4Gas, GCA and TAG)</a:t>
            </a:r>
            <a:endParaRPr lang="en-US" altLang="en-US" sz="2000" dirty="0" smtClean="0">
              <a:ea typeface="ＭＳ Ｐゴシック" pitchFamily="34" charset="-128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smtClean="0">
                <a:ea typeface="ＭＳ Ｐゴシック" pitchFamily="34" charset="-128"/>
              </a:rPr>
              <a:t>Various market integration models have been developed and </a:t>
            </a:r>
            <a:r>
              <a:rPr lang="en-US" altLang="en-US" sz="2200" dirty="0" err="1" smtClean="0">
                <a:ea typeface="ＭＳ Ｐゴシック" pitchFamily="34" charset="-128"/>
              </a:rPr>
              <a:t>analysed</a:t>
            </a:r>
            <a:endParaRPr lang="en-US" altLang="en-US" sz="2200" dirty="0" smtClean="0">
              <a:ea typeface="ＭＳ Ｐゴシック" pitchFamily="34" charset="-128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a typeface="ＭＳ Ｐゴシック" pitchFamily="34" charset="-128"/>
              </a:rPr>
              <a:t>Market connection via </a:t>
            </a:r>
            <a:r>
              <a:rPr lang="en-US" altLang="en-US" sz="2000" dirty="0" smtClean="0">
                <a:ea typeface="ＭＳ Ｐゴシック" pitchFamily="34" charset="-128"/>
              </a:rPr>
              <a:t>new IP </a:t>
            </a:r>
            <a:r>
              <a:rPr lang="en-US" altLang="en-US" sz="2000" dirty="0" err="1">
                <a:ea typeface="ＭＳ Ｐゴシック" pitchFamily="34" charset="-128"/>
              </a:rPr>
              <a:t>Reintal</a:t>
            </a:r>
            <a:endParaRPr lang="en-US" altLang="en-US" sz="2000" dirty="0" smtClean="0">
              <a:ea typeface="ＭＳ Ｐゴシック" pitchFamily="34" charset="-128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a typeface="ＭＳ Ｐゴシック" pitchFamily="34" charset="-128"/>
              </a:rPr>
              <a:t>Trading </a:t>
            </a:r>
            <a:r>
              <a:rPr lang="en-US" altLang="en-US" sz="2000" dirty="0" smtClean="0">
                <a:ea typeface="ＭＳ Ｐゴシック" pitchFamily="34" charset="-128"/>
              </a:rPr>
              <a:t>Zone with separate VTPs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ea typeface="ＭＳ Ｐゴシック" pitchFamily="34" charset="-128"/>
              </a:rPr>
              <a:t>Trading Zone with common VTP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ea typeface="ＭＳ Ｐゴシック" pitchFamily="34" charset="-128"/>
              </a:rPr>
              <a:t>Trading Region</a:t>
            </a:r>
            <a:endParaRPr lang="en-US" altLang="en-US" sz="2000" dirty="0">
              <a:ea typeface="ＭＳ Ｐゴシック" pitchFamily="34" charset="-128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smtClean="0">
                <a:ea typeface="ＭＳ Ｐゴシック" pitchFamily="34" charset="-128"/>
              </a:rPr>
              <a:t>Model selection is ongoing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smtClean="0">
                <a:ea typeface="ＭＳ Ｐゴシック" pitchFamily="34" charset="-128"/>
              </a:rPr>
              <a:t>Model implementation will include a consultation and feedback from market participants will be crucial </a:t>
            </a:r>
          </a:p>
        </p:txBody>
      </p:sp>
      <p:sp>
        <p:nvSpPr>
          <p:cNvPr id="6" name="Foliennummernplatzhalter 5"/>
          <p:cNvSpPr txBox="1">
            <a:spLocks/>
          </p:cNvSpPr>
          <p:nvPr/>
        </p:nvSpPr>
        <p:spPr bwMode="auto">
          <a:xfrm>
            <a:off x="67119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5FA483E-AB2C-4530-A9CF-F4A1F6A7B4E6}" type="slidenum">
              <a:rPr lang="de-DE" altLang="de-DE" sz="1400">
                <a:solidFill>
                  <a:srgbClr val="000000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altLang="de-DE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r>
              <a:rPr lang="en-US" b="1" kern="0" dirty="0"/>
              <a:t>Czech-Austrian market integration</a:t>
            </a:r>
          </a:p>
        </p:txBody>
      </p:sp>
    </p:spTree>
    <p:extLst>
      <p:ext uri="{BB962C8B-B14F-4D97-AF65-F5344CB8AC3E}">
        <p14:creationId xmlns:p14="http://schemas.microsoft.com/office/powerpoint/2010/main" val="544828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6ECB89-1867-4C20-A0AF-3C94AA5D5F66}" type="slidenum">
              <a:rPr lang="de-DE" smtClean="0">
                <a:solidFill>
                  <a:srgbClr val="000066"/>
                </a:solidFill>
              </a:rPr>
              <a:pPr eaLnBrk="1" hangingPunct="1"/>
              <a:t>9</a:t>
            </a:fld>
            <a:endParaRPr lang="de-DE" dirty="0" smtClean="0">
              <a:solidFill>
                <a:srgbClr val="000066"/>
              </a:solidFill>
            </a:endParaRPr>
          </a:p>
        </p:txBody>
      </p:sp>
      <p:grpSp>
        <p:nvGrpSpPr>
          <p:cNvPr id="38915" name="Group 2"/>
          <p:cNvGrpSpPr>
            <a:grpSpLocks/>
          </p:cNvGrpSpPr>
          <p:nvPr/>
        </p:nvGrpSpPr>
        <p:grpSpPr bwMode="auto">
          <a:xfrm>
            <a:off x="930275" y="2662238"/>
            <a:ext cx="7415213" cy="2243137"/>
            <a:chOff x="432" y="1248"/>
            <a:chExt cx="4656" cy="907"/>
          </a:xfrm>
        </p:grpSpPr>
        <p:sp>
          <p:nvSpPr>
            <p:cNvPr id="38917" name="Rectangle 3"/>
            <p:cNvSpPr>
              <a:spLocks noChangeArrowheads="1"/>
            </p:cNvSpPr>
            <p:nvPr/>
          </p:nvSpPr>
          <p:spPr bwMode="auto">
            <a:xfrm>
              <a:off x="1292" y="1255"/>
              <a:ext cx="3796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dirty="0">
                  <a:solidFill>
                    <a:srgbClr val="000066"/>
                  </a:solidFill>
                  <a:cs typeface="Arial" charset="0"/>
                </a:rPr>
                <a:t>	</a:t>
              </a:r>
              <a:r>
                <a:rPr lang="de-DE" sz="2000" dirty="0" smtClean="0">
                  <a:solidFill>
                    <a:srgbClr val="000066"/>
                  </a:solidFill>
                  <a:cs typeface="Arial" charset="0"/>
                </a:rPr>
                <a:t>Alessandro Ischia</a:t>
              </a:r>
              <a:endParaRPr lang="de-DE" sz="2000" dirty="0">
                <a:solidFill>
                  <a:srgbClr val="000066"/>
                </a:solidFill>
                <a:cs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de-DE" sz="2000" dirty="0">
                  <a:solidFill>
                    <a:srgbClr val="000066"/>
                  </a:solidFill>
                  <a:sym typeface="Wingdings 2" pitchFamily="18" charset="2"/>
                </a:rPr>
                <a:t>	</a:t>
              </a:r>
              <a:r>
                <a:rPr lang="de-DE" sz="2000" dirty="0">
                  <a:solidFill>
                    <a:srgbClr val="000066"/>
                  </a:solidFill>
                  <a:cs typeface="Arial" charset="0"/>
                </a:rPr>
                <a:t>+ 43 1 24 7 24 </a:t>
              </a:r>
              <a:r>
                <a:rPr lang="de-DE" sz="2000" dirty="0" smtClean="0">
                  <a:solidFill>
                    <a:srgbClr val="000066"/>
                  </a:solidFill>
                  <a:cs typeface="Arial" charset="0"/>
                </a:rPr>
                <a:t>810</a:t>
              </a:r>
              <a:endParaRPr lang="de-DE" sz="2000" dirty="0">
                <a:solidFill>
                  <a:srgbClr val="000066"/>
                </a:solidFill>
                <a:cs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de-DE" sz="2000" dirty="0">
                  <a:solidFill>
                    <a:srgbClr val="000066"/>
                  </a:solidFill>
                  <a:cs typeface="Arial" charset="0"/>
                  <a:sym typeface="Wingdings" pitchFamily="2" charset="2"/>
                </a:rPr>
                <a:t>	</a:t>
              </a:r>
              <a:r>
                <a:rPr lang="de-DE" sz="2000" dirty="0" smtClean="0">
                  <a:solidFill>
                    <a:srgbClr val="000066"/>
                  </a:solidFill>
                  <a:cs typeface="Arial" charset="0"/>
                  <a:sym typeface="Wingdings" pitchFamily="2" charset="2"/>
                </a:rPr>
                <a:t>alessandro.ischia</a:t>
              </a:r>
              <a:r>
                <a:rPr lang="de-DE" sz="2000" dirty="0" smtClean="0">
                  <a:solidFill>
                    <a:srgbClr val="000066"/>
                  </a:solidFill>
                  <a:cs typeface="Arial" charset="0"/>
                </a:rPr>
                <a:t>@e-control.at</a:t>
              </a:r>
              <a:endParaRPr lang="de-DE" sz="2000" dirty="0">
                <a:solidFill>
                  <a:srgbClr val="000066"/>
                </a:solidFill>
                <a:cs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de-DE" sz="2000" dirty="0">
                  <a:solidFill>
                    <a:srgbClr val="000066"/>
                  </a:solidFill>
                  <a:cs typeface="Arial" charset="0"/>
                  <a:sym typeface="Webdings" pitchFamily="18" charset="2"/>
                </a:rPr>
                <a:t></a:t>
              </a:r>
              <a:r>
                <a:rPr lang="de-DE" sz="2000" dirty="0">
                  <a:solidFill>
                    <a:srgbClr val="000066"/>
                  </a:solidFill>
                  <a:cs typeface="Arial" charset="0"/>
                </a:rPr>
                <a:t>	www.e-control.at</a:t>
              </a:r>
            </a:p>
            <a:p>
              <a:pPr>
                <a:spcBef>
                  <a:spcPct val="50000"/>
                </a:spcBef>
              </a:pPr>
              <a:endParaRPr lang="de-DE" sz="2000" dirty="0">
                <a:solidFill>
                  <a:srgbClr val="000066"/>
                </a:solidFill>
                <a:cs typeface="Arial" charset="0"/>
              </a:endParaRPr>
            </a:p>
          </p:txBody>
        </p:sp>
        <p:sp>
          <p:nvSpPr>
            <p:cNvPr id="38918" name="Rectangle 4"/>
            <p:cNvSpPr>
              <a:spLocks noChangeArrowheads="1"/>
            </p:cNvSpPr>
            <p:nvPr/>
          </p:nvSpPr>
          <p:spPr bwMode="auto">
            <a:xfrm>
              <a:off x="432" y="1248"/>
              <a:ext cx="16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81000" indent="-381000">
                <a:spcBef>
                  <a:spcPct val="20000"/>
                </a:spcBef>
                <a:buFont typeface="Wingdings" pitchFamily="2" charset="2"/>
                <a:buNone/>
              </a:pPr>
              <a:r>
                <a:rPr lang="de-DE" b="1">
                  <a:solidFill>
                    <a:srgbClr val="000066"/>
                  </a:solidFill>
                  <a:cs typeface="Arial" charset="0"/>
                </a:rPr>
                <a:t>Contact</a:t>
              </a:r>
            </a:p>
          </p:txBody>
        </p:sp>
      </p:grp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685800" y="3886200"/>
            <a:ext cx="266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1000" indent="-381000">
              <a:spcBef>
                <a:spcPct val="20000"/>
              </a:spcBef>
              <a:buFont typeface="Wingdings" pitchFamily="2" charset="2"/>
              <a:buChar char="à"/>
            </a:pPr>
            <a:endParaRPr lang="de-AT" b="1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NGAS">
  <a:themeElements>
    <a:clrScheme name="VORLAGENG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NG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NG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GA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GA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GA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GA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GA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ORLAGENALLGEMEIN">
  <a:themeElements>
    <a:clrScheme name="VORLAGENALLGEME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NALLGEME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NALLGEME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ORLAGENALLGEMEIN">
  <a:themeElements>
    <a:clrScheme name="VORLAGENALLGEME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NALLGEME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NALLGEME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VORLAGENGAS">
  <a:themeElements>
    <a:clrScheme name="Kopie von G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pie von G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pie von G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ACER-2015-05066</_dlc_DocId>
    <_dlc_DocIdUrl xmlns="985daa2e-53d8-4475-82b8-9c7d25324e34">
      <Url>https://extranet.acer.europa.eu/Events/19th-SSE-GRI-SG-meeting/_layouts/DocIdRedir.aspx?ID=ACER-2015-05066</Url>
      <Description>ACER-2015-05066</Description>
    </_dlc_DocIdUrl>
    <ACER_Abstract xmlns="985daa2e-53d8-4475-82b8-9c7d25324e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79EB38FBF804295FDF1E6310B5896" ma:contentTypeVersion="30" ma:contentTypeDescription="Create a new document." ma:contentTypeScope="" ma:versionID="b21cb1deea77c8eae6fab7d78aa5fabc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8680840ea61619d02341c7615e400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9D1133-5318-4765-996D-053EB6B27235}"/>
</file>

<file path=customXml/itemProps2.xml><?xml version="1.0" encoding="utf-8"?>
<ds:datastoreItem xmlns:ds="http://schemas.openxmlformats.org/officeDocument/2006/customXml" ds:itemID="{53E26986-8341-4526-A4FC-04B7FA20F8AB}"/>
</file>

<file path=customXml/itemProps3.xml><?xml version="1.0" encoding="utf-8"?>
<ds:datastoreItem xmlns:ds="http://schemas.openxmlformats.org/officeDocument/2006/customXml" ds:itemID="{E8E0CD4B-713B-4D21-924D-93BD3D42BFDF}"/>
</file>

<file path=customXml/itemProps4.xml><?xml version="1.0" encoding="utf-8"?>
<ds:datastoreItem xmlns:ds="http://schemas.openxmlformats.org/officeDocument/2006/customXml" ds:itemID="{7D7FAE4D-8710-4B57-B1D6-EBB3C5809FEB}"/>
</file>

<file path=docProps/app.xml><?xml version="1.0" encoding="utf-8"?>
<Properties xmlns="http://schemas.openxmlformats.org/officeDocument/2006/extended-properties" xmlns:vt="http://schemas.openxmlformats.org/officeDocument/2006/docPropsVTypes">
  <Template>VORLAGENGAS</Template>
  <TotalTime>0</TotalTime>
  <Words>530</Words>
  <Application>Microsoft Office PowerPoint</Application>
  <PresentationFormat>Bildschirmpräsentation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VORLAGENGAS</vt:lpstr>
      <vt:lpstr>2_VORLAGENALLGEMEIN</vt:lpstr>
      <vt:lpstr>VORLAGENALLGEMEIN</vt:lpstr>
      <vt:lpstr>1_VORLAGENGAS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GTM implementation – template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Markus Krug</dc:creator>
  <cp:lastModifiedBy>Ischia Alessandro</cp:lastModifiedBy>
  <cp:revision>224</cp:revision>
  <cp:lastPrinted>2012-09-24T10:50:24Z</cp:lastPrinted>
  <dcterms:created xsi:type="dcterms:W3CDTF">2011-05-23T19:40:03Z</dcterms:created>
  <dcterms:modified xsi:type="dcterms:W3CDTF">2015-11-16T09:48:07Z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0x0101002EF79EB38FBF804295FDF1E6310B5896</vt:lpwstr>
  </property>
  <property fmtid="{D5CDD505-2E9C-101B-9397-08002B2CF9AE}" pid="3" name="_dlc_DocIdItemGuid">
    <vt:lpwstr>eb7100e0-89c0-4480-9948-b9d358ae1fee</vt:lpwstr>
  </property>
</Properties>
</file>